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6"/>
  </p:notesMasterIdLst>
  <p:sldIdLst>
    <p:sldId id="308" r:id="rId2"/>
    <p:sldId id="267" r:id="rId3"/>
    <p:sldId id="269" r:id="rId4"/>
    <p:sldId id="272" r:id="rId5"/>
    <p:sldId id="285" r:id="rId6"/>
    <p:sldId id="268" r:id="rId7"/>
    <p:sldId id="281" r:id="rId8"/>
    <p:sldId id="286" r:id="rId9"/>
    <p:sldId id="271" r:id="rId10"/>
    <p:sldId id="283" r:id="rId11"/>
    <p:sldId id="282" r:id="rId12"/>
    <p:sldId id="287" r:id="rId13"/>
    <p:sldId id="306" r:id="rId14"/>
    <p:sldId id="284" r:id="rId15"/>
    <p:sldId id="288" r:id="rId16"/>
    <p:sldId id="273" r:id="rId17"/>
    <p:sldId id="279" r:id="rId18"/>
    <p:sldId id="304" r:id="rId19"/>
    <p:sldId id="301" r:id="rId20"/>
    <p:sldId id="302" r:id="rId21"/>
    <p:sldId id="303" r:id="rId22"/>
    <p:sldId id="294" r:id="rId23"/>
    <p:sldId id="295" r:id="rId24"/>
    <p:sldId id="274" r:id="rId25"/>
    <p:sldId id="280" r:id="rId26"/>
    <p:sldId id="275" r:id="rId27"/>
    <p:sldId id="307" r:id="rId28"/>
    <p:sldId id="259" r:id="rId29"/>
    <p:sldId id="296" r:id="rId30"/>
    <p:sldId id="276" r:id="rId31"/>
    <p:sldId id="293" r:id="rId32"/>
    <p:sldId id="305" r:id="rId33"/>
    <p:sldId id="297" r:id="rId34"/>
    <p:sldId id="277" r:id="rId35"/>
    <p:sldId id="291" r:id="rId36"/>
    <p:sldId id="278" r:id="rId37"/>
    <p:sldId id="289" r:id="rId38"/>
    <p:sldId id="298" r:id="rId39"/>
    <p:sldId id="260" r:id="rId40"/>
    <p:sldId id="266" r:id="rId41"/>
    <p:sldId id="262" r:id="rId42"/>
    <p:sldId id="292" r:id="rId43"/>
    <p:sldId id="265" r:id="rId44"/>
    <p:sldId id="264" r:id="rId4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B087C4-7962-4C93-AAB9-34E13462834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ru-RU"/>
        </a:p>
      </dgm:t>
    </dgm:pt>
    <dgm:pt modelId="{E3DC357B-6B1D-496D-B6AC-F7EB000BB5DC}">
      <dgm:prSet phldrT="[Текст]"/>
      <dgm:spPr/>
      <dgm:t>
        <a:bodyPr/>
        <a:lstStyle/>
        <a:p>
          <a:r>
            <a:rPr lang="ru-RU" dirty="0" smtClean="0">
              <a:latin typeface="Times New Roman" pitchFamily="18" charset="0"/>
              <a:cs typeface="Times New Roman" pitchFamily="18" charset="0"/>
            </a:rPr>
            <a:t>Разрушающий</a:t>
          </a:r>
          <a:endParaRPr lang="ru-RU" dirty="0">
            <a:latin typeface="Times New Roman" pitchFamily="18" charset="0"/>
            <a:cs typeface="Times New Roman" pitchFamily="18" charset="0"/>
          </a:endParaRPr>
        </a:p>
      </dgm:t>
    </dgm:pt>
    <dgm:pt modelId="{9E086B72-90CE-4D8D-92D3-63F4334FC8C5}" type="parTrans" cxnId="{F73F9DF9-7007-4BE9-B844-8B451BF135EB}">
      <dgm:prSet/>
      <dgm:spPr/>
      <dgm:t>
        <a:bodyPr/>
        <a:lstStyle/>
        <a:p>
          <a:endParaRPr lang="ru-RU"/>
        </a:p>
      </dgm:t>
    </dgm:pt>
    <dgm:pt modelId="{973FD3D1-A604-4A68-94AF-A33CFDA55869}" type="sibTrans" cxnId="{F73F9DF9-7007-4BE9-B844-8B451BF135EB}">
      <dgm:prSet/>
      <dgm:spPr/>
      <dgm:t>
        <a:bodyPr/>
        <a:lstStyle/>
        <a:p>
          <a:endParaRPr lang="ru-RU"/>
        </a:p>
      </dgm:t>
    </dgm:pt>
    <dgm:pt modelId="{23FB48EC-907D-4B12-A28C-43A2435E9D06}">
      <dgm:prSet phldrT="[Текст]"/>
      <dgm:spPr/>
      <dgm:t>
        <a:bodyPr/>
        <a:lstStyle/>
        <a:p>
          <a:r>
            <a:rPr lang="ru-RU" dirty="0" smtClean="0">
              <a:latin typeface="Times New Roman" pitchFamily="18" charset="0"/>
              <a:cs typeface="Times New Roman" pitchFamily="18" charset="0"/>
            </a:rPr>
            <a:t>Механические испытания</a:t>
          </a:r>
          <a:endParaRPr lang="ru-RU" dirty="0">
            <a:latin typeface="Times New Roman" pitchFamily="18" charset="0"/>
            <a:cs typeface="Times New Roman" pitchFamily="18" charset="0"/>
          </a:endParaRPr>
        </a:p>
      </dgm:t>
    </dgm:pt>
    <dgm:pt modelId="{A19F8154-D1EA-484D-BE87-7ECE3E99135F}" type="parTrans" cxnId="{2B881974-6CB8-4157-9344-4EA525227F4D}">
      <dgm:prSet/>
      <dgm:spPr/>
      <dgm:t>
        <a:bodyPr/>
        <a:lstStyle/>
        <a:p>
          <a:endParaRPr lang="ru-RU"/>
        </a:p>
      </dgm:t>
    </dgm:pt>
    <dgm:pt modelId="{81E240DB-969D-4EAF-8E3D-4C2F5CBBE10A}" type="sibTrans" cxnId="{2B881974-6CB8-4157-9344-4EA525227F4D}">
      <dgm:prSet/>
      <dgm:spPr/>
      <dgm:t>
        <a:bodyPr/>
        <a:lstStyle/>
        <a:p>
          <a:endParaRPr lang="ru-RU"/>
        </a:p>
      </dgm:t>
    </dgm:pt>
    <dgm:pt modelId="{A953CDBF-DE8E-426B-A584-747B687D8F9E}">
      <dgm:prSet phldrT="[Текст]"/>
      <dgm:spPr/>
      <dgm:t>
        <a:bodyPr/>
        <a:lstStyle/>
        <a:p>
          <a:r>
            <a:rPr lang="ru-RU" dirty="0" smtClean="0"/>
            <a:t>М</a:t>
          </a:r>
          <a:r>
            <a:rPr lang="ru-RU" dirty="0" smtClean="0">
              <a:latin typeface="Times New Roman" pitchFamily="18" charset="0"/>
              <a:cs typeface="Times New Roman" pitchFamily="18" charset="0"/>
            </a:rPr>
            <a:t>еталлография</a:t>
          </a:r>
          <a:endParaRPr lang="ru-RU" dirty="0">
            <a:latin typeface="Times New Roman" pitchFamily="18" charset="0"/>
            <a:cs typeface="Times New Roman" pitchFamily="18" charset="0"/>
          </a:endParaRPr>
        </a:p>
      </dgm:t>
    </dgm:pt>
    <dgm:pt modelId="{1C4A00F5-3473-4A91-BCFA-AB41E7EBFC1F}" type="parTrans" cxnId="{6B75F888-9B1A-4650-96C4-EDCA8BDCD12D}">
      <dgm:prSet/>
      <dgm:spPr/>
      <dgm:t>
        <a:bodyPr/>
        <a:lstStyle/>
        <a:p>
          <a:endParaRPr lang="ru-RU"/>
        </a:p>
      </dgm:t>
    </dgm:pt>
    <dgm:pt modelId="{D56AAC21-3606-40D5-9A21-161B01491C5E}" type="sibTrans" cxnId="{6B75F888-9B1A-4650-96C4-EDCA8BDCD12D}">
      <dgm:prSet/>
      <dgm:spPr/>
      <dgm:t>
        <a:bodyPr/>
        <a:lstStyle/>
        <a:p>
          <a:endParaRPr lang="ru-RU"/>
        </a:p>
      </dgm:t>
    </dgm:pt>
    <dgm:pt modelId="{0C747E65-9E67-42EF-A3A6-87CEC87A6958}">
      <dgm:prSet phldrT="[Текст]"/>
      <dgm:spPr/>
      <dgm:t>
        <a:bodyPr/>
        <a:lstStyle/>
        <a:p>
          <a:r>
            <a:rPr lang="ru-RU" dirty="0" smtClean="0">
              <a:latin typeface="Times New Roman" pitchFamily="18" charset="0"/>
              <a:cs typeface="Times New Roman" pitchFamily="18" charset="0"/>
            </a:rPr>
            <a:t>Неразрушающий</a:t>
          </a:r>
          <a:endParaRPr lang="ru-RU" dirty="0">
            <a:latin typeface="Times New Roman" pitchFamily="18" charset="0"/>
            <a:cs typeface="Times New Roman" pitchFamily="18" charset="0"/>
          </a:endParaRPr>
        </a:p>
      </dgm:t>
    </dgm:pt>
    <dgm:pt modelId="{66653E8C-6D8D-4182-B622-475BAD8FD000}" type="parTrans" cxnId="{5668384B-0959-41DA-91DD-2E9EC5C1985C}">
      <dgm:prSet/>
      <dgm:spPr/>
      <dgm:t>
        <a:bodyPr/>
        <a:lstStyle/>
        <a:p>
          <a:endParaRPr lang="ru-RU"/>
        </a:p>
      </dgm:t>
    </dgm:pt>
    <dgm:pt modelId="{51FCA922-6E91-42DA-BD42-D4044DDD324D}" type="sibTrans" cxnId="{5668384B-0959-41DA-91DD-2E9EC5C1985C}">
      <dgm:prSet/>
      <dgm:spPr/>
      <dgm:t>
        <a:bodyPr/>
        <a:lstStyle/>
        <a:p>
          <a:endParaRPr lang="ru-RU"/>
        </a:p>
      </dgm:t>
    </dgm:pt>
    <dgm:pt modelId="{4804E99A-FC0D-4C2E-B2AC-A6303CFA195A}">
      <dgm:prSet phldrT="[Текст]"/>
      <dgm:spPr/>
      <dgm:t>
        <a:bodyPr/>
        <a:lstStyle/>
        <a:p>
          <a:r>
            <a:rPr lang="ru-RU" dirty="0" smtClean="0">
              <a:latin typeface="Times New Roman" pitchFamily="18" charset="0"/>
              <a:cs typeface="Times New Roman" pitchFamily="18" charset="0"/>
            </a:rPr>
            <a:t>Акустические</a:t>
          </a:r>
          <a:endParaRPr lang="ru-RU" dirty="0">
            <a:latin typeface="Times New Roman" pitchFamily="18" charset="0"/>
            <a:cs typeface="Times New Roman" pitchFamily="18" charset="0"/>
          </a:endParaRPr>
        </a:p>
      </dgm:t>
    </dgm:pt>
    <dgm:pt modelId="{72DB6388-1820-41B2-95D1-68BCDDF3DDF6}" type="parTrans" cxnId="{D0BF5382-7C58-459E-B0F6-F9B77892CF56}">
      <dgm:prSet/>
      <dgm:spPr/>
      <dgm:t>
        <a:bodyPr/>
        <a:lstStyle/>
        <a:p>
          <a:endParaRPr lang="ru-RU"/>
        </a:p>
      </dgm:t>
    </dgm:pt>
    <dgm:pt modelId="{5EECD824-C5DD-40DF-B67D-6509146DAF81}" type="sibTrans" cxnId="{D0BF5382-7C58-459E-B0F6-F9B77892CF56}">
      <dgm:prSet/>
      <dgm:spPr/>
      <dgm:t>
        <a:bodyPr/>
        <a:lstStyle/>
        <a:p>
          <a:endParaRPr lang="ru-RU"/>
        </a:p>
      </dgm:t>
    </dgm:pt>
    <dgm:pt modelId="{8F91A5E3-9BAE-4CB6-BB1D-C9F6EF8B4D2F}">
      <dgm:prSet phldrT="[Текст]"/>
      <dgm:spPr/>
      <dgm:t>
        <a:bodyPr/>
        <a:lstStyle/>
        <a:p>
          <a:r>
            <a:rPr lang="ru-RU" dirty="0" smtClean="0">
              <a:latin typeface="Times New Roman" pitchFamily="18" charset="0"/>
              <a:cs typeface="Times New Roman" pitchFamily="18" charset="0"/>
            </a:rPr>
            <a:t>Радиационные</a:t>
          </a:r>
          <a:endParaRPr lang="ru-RU" dirty="0">
            <a:latin typeface="Times New Roman" pitchFamily="18" charset="0"/>
            <a:cs typeface="Times New Roman" pitchFamily="18" charset="0"/>
          </a:endParaRPr>
        </a:p>
      </dgm:t>
    </dgm:pt>
    <dgm:pt modelId="{743D4D4E-7FD5-4031-BB19-9A647879184F}" type="parTrans" cxnId="{6CCA6857-8844-4FDD-BA72-D19609B9906D}">
      <dgm:prSet/>
      <dgm:spPr/>
      <dgm:t>
        <a:bodyPr/>
        <a:lstStyle/>
        <a:p>
          <a:endParaRPr lang="ru-RU"/>
        </a:p>
      </dgm:t>
    </dgm:pt>
    <dgm:pt modelId="{445F66C7-3EC1-462C-A15E-2F9FA31DD3F8}" type="sibTrans" cxnId="{6CCA6857-8844-4FDD-BA72-D19609B9906D}">
      <dgm:prSet/>
      <dgm:spPr/>
      <dgm:t>
        <a:bodyPr/>
        <a:lstStyle/>
        <a:p>
          <a:endParaRPr lang="ru-RU"/>
        </a:p>
      </dgm:t>
    </dgm:pt>
    <dgm:pt modelId="{3A4822CA-7575-4961-B2D2-A1A972D58F62}">
      <dgm:prSet phldrT="[Текст]"/>
      <dgm:spPr/>
      <dgm:t>
        <a:bodyPr/>
        <a:lstStyle/>
        <a:p>
          <a:r>
            <a:rPr lang="ru-RU" dirty="0" smtClean="0">
              <a:latin typeface="Times New Roman" pitchFamily="18" charset="0"/>
              <a:cs typeface="Times New Roman" pitchFamily="18" charset="0"/>
            </a:rPr>
            <a:t>Технологические пробы</a:t>
          </a:r>
          <a:endParaRPr lang="ru-RU" dirty="0">
            <a:latin typeface="Times New Roman" pitchFamily="18" charset="0"/>
            <a:cs typeface="Times New Roman" pitchFamily="18" charset="0"/>
          </a:endParaRPr>
        </a:p>
      </dgm:t>
    </dgm:pt>
    <dgm:pt modelId="{F134A314-1D06-4FB6-AC2B-F5AEEA8A233C}" type="parTrans" cxnId="{5E1264CE-D9AB-4F7A-A1C1-ABE7A5248A0D}">
      <dgm:prSet/>
      <dgm:spPr/>
      <dgm:t>
        <a:bodyPr/>
        <a:lstStyle/>
        <a:p>
          <a:endParaRPr lang="ru-RU"/>
        </a:p>
      </dgm:t>
    </dgm:pt>
    <dgm:pt modelId="{64EB5AA7-BF3C-45F2-A38C-B8E7B54027FB}" type="sibTrans" cxnId="{5E1264CE-D9AB-4F7A-A1C1-ABE7A5248A0D}">
      <dgm:prSet/>
      <dgm:spPr/>
      <dgm:t>
        <a:bodyPr/>
        <a:lstStyle/>
        <a:p>
          <a:endParaRPr lang="ru-RU"/>
        </a:p>
      </dgm:t>
    </dgm:pt>
    <dgm:pt modelId="{D92AABB9-3169-484E-AA67-B589E67837AD}">
      <dgm:prSet phldrT="[Текст]"/>
      <dgm:spPr/>
      <dgm:t>
        <a:bodyPr/>
        <a:lstStyle/>
        <a:p>
          <a:r>
            <a:rPr lang="ru-RU" dirty="0" smtClean="0">
              <a:latin typeface="Times New Roman" pitchFamily="18" charset="0"/>
              <a:cs typeface="Times New Roman" pitchFamily="18" charset="0"/>
            </a:rPr>
            <a:t>Магнитные</a:t>
          </a:r>
          <a:endParaRPr lang="ru-RU" dirty="0">
            <a:latin typeface="Times New Roman" pitchFamily="18" charset="0"/>
            <a:cs typeface="Times New Roman" pitchFamily="18" charset="0"/>
          </a:endParaRPr>
        </a:p>
      </dgm:t>
    </dgm:pt>
    <dgm:pt modelId="{D30A9E9E-8A35-4B05-A3D1-2C6B0B595C39}" type="parTrans" cxnId="{E58EA024-92EF-4B38-9EA3-592D47036D83}">
      <dgm:prSet/>
      <dgm:spPr/>
      <dgm:t>
        <a:bodyPr/>
        <a:lstStyle/>
        <a:p>
          <a:endParaRPr lang="ru-RU"/>
        </a:p>
      </dgm:t>
    </dgm:pt>
    <dgm:pt modelId="{0570CCF1-F64D-44C4-BAB7-8B80CCF7452E}" type="sibTrans" cxnId="{E58EA024-92EF-4B38-9EA3-592D47036D83}">
      <dgm:prSet/>
      <dgm:spPr/>
      <dgm:t>
        <a:bodyPr/>
        <a:lstStyle/>
        <a:p>
          <a:endParaRPr lang="ru-RU"/>
        </a:p>
      </dgm:t>
    </dgm:pt>
    <dgm:pt modelId="{7ED31308-597A-4038-B0D8-937EC3137A7D}">
      <dgm:prSet phldrT="[Текст]"/>
      <dgm:spPr/>
      <dgm:t>
        <a:bodyPr/>
        <a:lstStyle/>
        <a:p>
          <a:r>
            <a:rPr lang="ru-RU" dirty="0" smtClean="0">
              <a:latin typeface="Times New Roman" pitchFamily="18" charset="0"/>
              <a:cs typeface="Times New Roman" pitchFamily="18" charset="0"/>
            </a:rPr>
            <a:t>Проникающими веществами</a:t>
          </a:r>
          <a:endParaRPr lang="ru-RU" dirty="0">
            <a:latin typeface="Times New Roman" pitchFamily="18" charset="0"/>
            <a:cs typeface="Times New Roman" pitchFamily="18" charset="0"/>
          </a:endParaRPr>
        </a:p>
      </dgm:t>
    </dgm:pt>
    <dgm:pt modelId="{57727E10-3ED5-4D46-BB96-F9D1B327A310}" type="parTrans" cxnId="{CE4C0F58-1A23-46EE-B3FC-7ACE1FEE2E44}">
      <dgm:prSet/>
      <dgm:spPr/>
      <dgm:t>
        <a:bodyPr/>
        <a:lstStyle/>
        <a:p>
          <a:endParaRPr lang="ru-RU"/>
        </a:p>
      </dgm:t>
    </dgm:pt>
    <dgm:pt modelId="{F6A6B489-16D7-45EB-A784-E4E8E4368BB7}" type="sibTrans" cxnId="{CE4C0F58-1A23-46EE-B3FC-7ACE1FEE2E44}">
      <dgm:prSet/>
      <dgm:spPr/>
      <dgm:t>
        <a:bodyPr/>
        <a:lstStyle/>
        <a:p>
          <a:endParaRPr lang="ru-RU"/>
        </a:p>
      </dgm:t>
    </dgm:pt>
    <dgm:pt modelId="{66403FBA-9CCF-46D4-AE1F-A53B7CB3B867}">
      <dgm:prSet phldrT="[Текст]"/>
      <dgm:spPr/>
      <dgm:t>
        <a:bodyPr/>
        <a:lstStyle/>
        <a:p>
          <a:r>
            <a:rPr lang="ru-RU" dirty="0" smtClean="0">
              <a:latin typeface="Times New Roman" pitchFamily="18" charset="0"/>
              <a:cs typeface="Times New Roman" pitchFamily="18" charset="0"/>
            </a:rPr>
            <a:t>Визуальный</a:t>
          </a:r>
          <a:endParaRPr lang="ru-RU" dirty="0">
            <a:latin typeface="Times New Roman" pitchFamily="18" charset="0"/>
            <a:cs typeface="Times New Roman" pitchFamily="18" charset="0"/>
          </a:endParaRPr>
        </a:p>
      </dgm:t>
    </dgm:pt>
    <dgm:pt modelId="{D25CC31D-18C6-442B-BF0D-8859F9B8A326}" type="parTrans" cxnId="{43118BB3-3B08-46E6-B41B-1841900D0A22}">
      <dgm:prSet/>
      <dgm:spPr/>
      <dgm:t>
        <a:bodyPr/>
        <a:lstStyle/>
        <a:p>
          <a:endParaRPr lang="ru-RU"/>
        </a:p>
      </dgm:t>
    </dgm:pt>
    <dgm:pt modelId="{C77BF469-361A-41DD-BF02-0E489A112C1D}" type="sibTrans" cxnId="{43118BB3-3B08-46E6-B41B-1841900D0A22}">
      <dgm:prSet/>
      <dgm:spPr/>
      <dgm:t>
        <a:bodyPr/>
        <a:lstStyle/>
        <a:p>
          <a:endParaRPr lang="ru-RU"/>
        </a:p>
      </dgm:t>
    </dgm:pt>
    <dgm:pt modelId="{F2CAEDAC-C551-48E4-BAED-31242E08204A}">
      <dgm:prSet phldrT="[Текст]"/>
      <dgm:spPr/>
      <dgm:t>
        <a:bodyPr/>
        <a:lstStyle/>
        <a:p>
          <a:r>
            <a:rPr lang="ru-RU" dirty="0" smtClean="0">
              <a:latin typeface="Times New Roman" pitchFamily="18" charset="0"/>
              <a:cs typeface="Times New Roman" pitchFamily="18" charset="0"/>
            </a:rPr>
            <a:t>Коррозионные испытания</a:t>
          </a:r>
          <a:endParaRPr lang="ru-RU" dirty="0">
            <a:latin typeface="Times New Roman" pitchFamily="18" charset="0"/>
            <a:cs typeface="Times New Roman" pitchFamily="18" charset="0"/>
          </a:endParaRPr>
        </a:p>
      </dgm:t>
    </dgm:pt>
    <dgm:pt modelId="{DA86A033-1686-4A93-BC56-6A8DCC6B991D}" type="parTrans" cxnId="{8406EEF9-07EF-4A3F-BB01-E70172C80AEB}">
      <dgm:prSet/>
      <dgm:spPr/>
      <dgm:t>
        <a:bodyPr/>
        <a:lstStyle/>
        <a:p>
          <a:endParaRPr lang="ru-RU"/>
        </a:p>
      </dgm:t>
    </dgm:pt>
    <dgm:pt modelId="{48405930-0E3F-4ADC-971F-366EC8E0E466}" type="sibTrans" cxnId="{8406EEF9-07EF-4A3F-BB01-E70172C80AEB}">
      <dgm:prSet/>
      <dgm:spPr/>
      <dgm:t>
        <a:bodyPr/>
        <a:lstStyle/>
        <a:p>
          <a:endParaRPr lang="ru-RU"/>
        </a:p>
      </dgm:t>
    </dgm:pt>
    <dgm:pt modelId="{05DB6551-187D-4AB9-B2A5-10970C7C4BDB}" type="pres">
      <dgm:prSet presAssocID="{42B087C4-7962-4C93-AAB9-34E134628343}" presName="diagram" presStyleCnt="0">
        <dgm:presLayoutVars>
          <dgm:chPref val="1"/>
          <dgm:dir/>
          <dgm:animOne val="branch"/>
          <dgm:animLvl val="lvl"/>
          <dgm:resizeHandles/>
        </dgm:presLayoutVars>
      </dgm:prSet>
      <dgm:spPr/>
      <dgm:t>
        <a:bodyPr/>
        <a:lstStyle/>
        <a:p>
          <a:endParaRPr lang="ru-RU"/>
        </a:p>
      </dgm:t>
    </dgm:pt>
    <dgm:pt modelId="{1754182F-3E0E-4860-A8B1-5EF5CEEA9F8D}" type="pres">
      <dgm:prSet presAssocID="{E3DC357B-6B1D-496D-B6AC-F7EB000BB5DC}" presName="root" presStyleCnt="0"/>
      <dgm:spPr/>
    </dgm:pt>
    <dgm:pt modelId="{2AC43788-7D5B-405E-8097-2BC4814067A8}" type="pres">
      <dgm:prSet presAssocID="{E3DC357B-6B1D-496D-B6AC-F7EB000BB5DC}" presName="rootComposite" presStyleCnt="0"/>
      <dgm:spPr/>
    </dgm:pt>
    <dgm:pt modelId="{19D80A69-6F79-48B0-B22D-BE9709FF17A9}" type="pres">
      <dgm:prSet presAssocID="{E3DC357B-6B1D-496D-B6AC-F7EB000BB5DC}" presName="rootText" presStyleLbl="node1" presStyleIdx="0" presStyleCnt="2" custScaleX="223153" custLinFactNeighborX="1024" custLinFactNeighborY="-3527"/>
      <dgm:spPr/>
      <dgm:t>
        <a:bodyPr/>
        <a:lstStyle/>
        <a:p>
          <a:endParaRPr lang="ru-RU"/>
        </a:p>
      </dgm:t>
    </dgm:pt>
    <dgm:pt modelId="{32ED9A45-98E5-4FFA-80C1-0623F0D12CCC}" type="pres">
      <dgm:prSet presAssocID="{E3DC357B-6B1D-496D-B6AC-F7EB000BB5DC}" presName="rootConnector" presStyleLbl="node1" presStyleIdx="0" presStyleCnt="2"/>
      <dgm:spPr/>
      <dgm:t>
        <a:bodyPr/>
        <a:lstStyle/>
        <a:p>
          <a:endParaRPr lang="ru-RU"/>
        </a:p>
      </dgm:t>
    </dgm:pt>
    <dgm:pt modelId="{18F2787E-89D2-4AC9-A1BB-22FFCA1A2A9F}" type="pres">
      <dgm:prSet presAssocID="{E3DC357B-6B1D-496D-B6AC-F7EB000BB5DC}" presName="childShape" presStyleCnt="0"/>
      <dgm:spPr/>
    </dgm:pt>
    <dgm:pt modelId="{FCD60980-4D8D-4267-9C12-3CA218196503}" type="pres">
      <dgm:prSet presAssocID="{A19F8154-D1EA-484D-BE87-7ECE3E99135F}" presName="Name13" presStyleLbl="parChTrans1D2" presStyleIdx="0" presStyleCnt="9"/>
      <dgm:spPr/>
      <dgm:t>
        <a:bodyPr/>
        <a:lstStyle/>
        <a:p>
          <a:endParaRPr lang="ru-RU"/>
        </a:p>
      </dgm:t>
    </dgm:pt>
    <dgm:pt modelId="{6716CC6A-329F-4DC3-8590-5CD13CB384B6}" type="pres">
      <dgm:prSet presAssocID="{23FB48EC-907D-4B12-A28C-43A2435E9D06}" presName="childText" presStyleLbl="bgAcc1" presStyleIdx="0" presStyleCnt="9" custScaleX="247754">
        <dgm:presLayoutVars>
          <dgm:bulletEnabled val="1"/>
        </dgm:presLayoutVars>
      </dgm:prSet>
      <dgm:spPr/>
      <dgm:t>
        <a:bodyPr/>
        <a:lstStyle/>
        <a:p>
          <a:endParaRPr lang="ru-RU"/>
        </a:p>
      </dgm:t>
    </dgm:pt>
    <dgm:pt modelId="{7E1493DA-F830-46DF-B758-D96FD1BE9BB2}" type="pres">
      <dgm:prSet presAssocID="{1C4A00F5-3473-4A91-BCFA-AB41E7EBFC1F}" presName="Name13" presStyleLbl="parChTrans1D2" presStyleIdx="1" presStyleCnt="9"/>
      <dgm:spPr/>
      <dgm:t>
        <a:bodyPr/>
        <a:lstStyle/>
        <a:p>
          <a:endParaRPr lang="ru-RU"/>
        </a:p>
      </dgm:t>
    </dgm:pt>
    <dgm:pt modelId="{00B2B0A2-C427-4028-82A2-C3B06C79BAD9}" type="pres">
      <dgm:prSet presAssocID="{A953CDBF-DE8E-426B-A584-747B687D8F9E}" presName="childText" presStyleLbl="bgAcc1" presStyleIdx="1" presStyleCnt="9" custScaleX="253198" custLinFactNeighborX="-1326" custLinFactNeighborY="-5030">
        <dgm:presLayoutVars>
          <dgm:bulletEnabled val="1"/>
        </dgm:presLayoutVars>
      </dgm:prSet>
      <dgm:spPr/>
      <dgm:t>
        <a:bodyPr/>
        <a:lstStyle/>
        <a:p>
          <a:endParaRPr lang="ru-RU"/>
        </a:p>
      </dgm:t>
    </dgm:pt>
    <dgm:pt modelId="{286567A2-B338-4D4A-B265-5E6E31D46541}" type="pres">
      <dgm:prSet presAssocID="{F134A314-1D06-4FB6-AC2B-F5AEEA8A233C}" presName="Name13" presStyleLbl="parChTrans1D2" presStyleIdx="2" presStyleCnt="9"/>
      <dgm:spPr/>
      <dgm:t>
        <a:bodyPr/>
        <a:lstStyle/>
        <a:p>
          <a:endParaRPr lang="ru-RU"/>
        </a:p>
      </dgm:t>
    </dgm:pt>
    <dgm:pt modelId="{90322A40-214F-4048-B599-69BF957C83A7}" type="pres">
      <dgm:prSet presAssocID="{3A4822CA-7575-4961-B2D2-A1A972D58F62}" presName="childText" presStyleLbl="bgAcc1" presStyleIdx="2" presStyleCnt="9" custScaleX="250546">
        <dgm:presLayoutVars>
          <dgm:bulletEnabled val="1"/>
        </dgm:presLayoutVars>
      </dgm:prSet>
      <dgm:spPr/>
      <dgm:t>
        <a:bodyPr/>
        <a:lstStyle/>
        <a:p>
          <a:endParaRPr lang="ru-RU"/>
        </a:p>
      </dgm:t>
    </dgm:pt>
    <dgm:pt modelId="{E8511028-A13F-405C-865D-08230FFAF675}" type="pres">
      <dgm:prSet presAssocID="{DA86A033-1686-4A93-BC56-6A8DCC6B991D}" presName="Name13" presStyleLbl="parChTrans1D2" presStyleIdx="3" presStyleCnt="9"/>
      <dgm:spPr/>
      <dgm:t>
        <a:bodyPr/>
        <a:lstStyle/>
        <a:p>
          <a:endParaRPr lang="ru-RU"/>
        </a:p>
      </dgm:t>
    </dgm:pt>
    <dgm:pt modelId="{3B17A4FA-65D0-470A-A123-AE1F3D795E9E}" type="pres">
      <dgm:prSet presAssocID="{F2CAEDAC-C551-48E4-BAED-31242E08204A}" presName="childText" presStyleLbl="bgAcc1" presStyleIdx="3" presStyleCnt="9" custScaleX="243129">
        <dgm:presLayoutVars>
          <dgm:bulletEnabled val="1"/>
        </dgm:presLayoutVars>
      </dgm:prSet>
      <dgm:spPr/>
      <dgm:t>
        <a:bodyPr/>
        <a:lstStyle/>
        <a:p>
          <a:endParaRPr lang="ru-RU"/>
        </a:p>
      </dgm:t>
    </dgm:pt>
    <dgm:pt modelId="{31F1A0D4-E30E-475F-ACAE-8E27E31D8784}" type="pres">
      <dgm:prSet presAssocID="{0C747E65-9E67-42EF-A3A6-87CEC87A6958}" presName="root" presStyleCnt="0"/>
      <dgm:spPr/>
    </dgm:pt>
    <dgm:pt modelId="{A48F2475-0F5F-468A-BD3A-8F43CE605C94}" type="pres">
      <dgm:prSet presAssocID="{0C747E65-9E67-42EF-A3A6-87CEC87A6958}" presName="rootComposite" presStyleCnt="0"/>
      <dgm:spPr/>
    </dgm:pt>
    <dgm:pt modelId="{C1468E1A-E0F3-4870-9D90-10BF2626DA9B}" type="pres">
      <dgm:prSet presAssocID="{0C747E65-9E67-42EF-A3A6-87CEC87A6958}" presName="rootText" presStyleLbl="node1" presStyleIdx="1" presStyleCnt="2" custScaleX="225824"/>
      <dgm:spPr/>
      <dgm:t>
        <a:bodyPr/>
        <a:lstStyle/>
        <a:p>
          <a:endParaRPr lang="ru-RU"/>
        </a:p>
      </dgm:t>
    </dgm:pt>
    <dgm:pt modelId="{9AF7DBA9-D681-44B5-8FF6-6A9FFFE5FDD6}" type="pres">
      <dgm:prSet presAssocID="{0C747E65-9E67-42EF-A3A6-87CEC87A6958}" presName="rootConnector" presStyleLbl="node1" presStyleIdx="1" presStyleCnt="2"/>
      <dgm:spPr/>
      <dgm:t>
        <a:bodyPr/>
        <a:lstStyle/>
        <a:p>
          <a:endParaRPr lang="ru-RU"/>
        </a:p>
      </dgm:t>
    </dgm:pt>
    <dgm:pt modelId="{113DD9F3-5F6A-4CAB-A646-37E276C82A06}" type="pres">
      <dgm:prSet presAssocID="{0C747E65-9E67-42EF-A3A6-87CEC87A6958}" presName="childShape" presStyleCnt="0"/>
      <dgm:spPr/>
    </dgm:pt>
    <dgm:pt modelId="{3D30E1EA-59E6-424E-8A78-290219C0FC98}" type="pres">
      <dgm:prSet presAssocID="{72DB6388-1820-41B2-95D1-68BCDDF3DDF6}" presName="Name13" presStyleLbl="parChTrans1D2" presStyleIdx="4" presStyleCnt="9"/>
      <dgm:spPr/>
      <dgm:t>
        <a:bodyPr/>
        <a:lstStyle/>
        <a:p>
          <a:endParaRPr lang="ru-RU"/>
        </a:p>
      </dgm:t>
    </dgm:pt>
    <dgm:pt modelId="{E99FADB1-9023-452B-9B8A-10832787F767}" type="pres">
      <dgm:prSet presAssocID="{4804E99A-FC0D-4C2E-B2AC-A6303CFA195A}" presName="childText" presStyleLbl="bgAcc1" presStyleIdx="4" presStyleCnt="9" custScaleX="260771" custScaleY="94625">
        <dgm:presLayoutVars>
          <dgm:bulletEnabled val="1"/>
        </dgm:presLayoutVars>
      </dgm:prSet>
      <dgm:spPr/>
      <dgm:t>
        <a:bodyPr/>
        <a:lstStyle/>
        <a:p>
          <a:endParaRPr lang="ru-RU"/>
        </a:p>
      </dgm:t>
    </dgm:pt>
    <dgm:pt modelId="{177832F2-8E14-4878-B2E2-5E100402EEF6}" type="pres">
      <dgm:prSet presAssocID="{743D4D4E-7FD5-4031-BB19-9A647879184F}" presName="Name13" presStyleLbl="parChTrans1D2" presStyleIdx="5" presStyleCnt="9"/>
      <dgm:spPr/>
      <dgm:t>
        <a:bodyPr/>
        <a:lstStyle/>
        <a:p>
          <a:endParaRPr lang="ru-RU"/>
        </a:p>
      </dgm:t>
    </dgm:pt>
    <dgm:pt modelId="{6B0516BA-25B0-4E7E-B06F-8244DA6A2E07}" type="pres">
      <dgm:prSet presAssocID="{8F91A5E3-9BAE-4CB6-BB1D-C9F6EF8B4D2F}" presName="childText" presStyleLbl="bgAcc1" presStyleIdx="5" presStyleCnt="9" custScaleX="260771">
        <dgm:presLayoutVars>
          <dgm:bulletEnabled val="1"/>
        </dgm:presLayoutVars>
      </dgm:prSet>
      <dgm:spPr/>
      <dgm:t>
        <a:bodyPr/>
        <a:lstStyle/>
        <a:p>
          <a:endParaRPr lang="ru-RU"/>
        </a:p>
      </dgm:t>
    </dgm:pt>
    <dgm:pt modelId="{4D415162-23E8-4FA2-9DDF-64F637BF0957}" type="pres">
      <dgm:prSet presAssocID="{D30A9E9E-8A35-4B05-A3D1-2C6B0B595C39}" presName="Name13" presStyleLbl="parChTrans1D2" presStyleIdx="6" presStyleCnt="9"/>
      <dgm:spPr/>
      <dgm:t>
        <a:bodyPr/>
        <a:lstStyle/>
        <a:p>
          <a:endParaRPr lang="ru-RU"/>
        </a:p>
      </dgm:t>
    </dgm:pt>
    <dgm:pt modelId="{D0E31C74-7356-4ACA-88BA-9E7F951F3A9D}" type="pres">
      <dgm:prSet presAssocID="{D92AABB9-3169-484E-AA67-B589E67837AD}" presName="childText" presStyleLbl="bgAcc1" presStyleIdx="6" presStyleCnt="9" custScaleX="253869">
        <dgm:presLayoutVars>
          <dgm:bulletEnabled val="1"/>
        </dgm:presLayoutVars>
      </dgm:prSet>
      <dgm:spPr/>
      <dgm:t>
        <a:bodyPr/>
        <a:lstStyle/>
        <a:p>
          <a:endParaRPr lang="ru-RU"/>
        </a:p>
      </dgm:t>
    </dgm:pt>
    <dgm:pt modelId="{5B838F30-E2B8-4FEC-9E01-655588C96ED2}" type="pres">
      <dgm:prSet presAssocID="{57727E10-3ED5-4D46-BB96-F9D1B327A310}" presName="Name13" presStyleLbl="parChTrans1D2" presStyleIdx="7" presStyleCnt="9"/>
      <dgm:spPr/>
      <dgm:t>
        <a:bodyPr/>
        <a:lstStyle/>
        <a:p>
          <a:endParaRPr lang="ru-RU"/>
        </a:p>
      </dgm:t>
    </dgm:pt>
    <dgm:pt modelId="{44D1F1B2-9B70-43CE-B834-6AAC7E1A63A4}" type="pres">
      <dgm:prSet presAssocID="{7ED31308-597A-4038-B0D8-937EC3137A7D}" presName="childText" presStyleLbl="bgAcc1" presStyleIdx="7" presStyleCnt="9" custScaleX="254510">
        <dgm:presLayoutVars>
          <dgm:bulletEnabled val="1"/>
        </dgm:presLayoutVars>
      </dgm:prSet>
      <dgm:spPr/>
      <dgm:t>
        <a:bodyPr/>
        <a:lstStyle/>
        <a:p>
          <a:endParaRPr lang="ru-RU"/>
        </a:p>
      </dgm:t>
    </dgm:pt>
    <dgm:pt modelId="{6484DEE0-658F-4B07-8592-E35E02E2F3FE}" type="pres">
      <dgm:prSet presAssocID="{D25CC31D-18C6-442B-BF0D-8859F9B8A326}" presName="Name13" presStyleLbl="parChTrans1D2" presStyleIdx="8" presStyleCnt="9"/>
      <dgm:spPr/>
      <dgm:t>
        <a:bodyPr/>
        <a:lstStyle/>
        <a:p>
          <a:endParaRPr lang="ru-RU"/>
        </a:p>
      </dgm:t>
    </dgm:pt>
    <dgm:pt modelId="{047CBD7D-7C13-409E-B070-5601C6BEC712}" type="pres">
      <dgm:prSet presAssocID="{66403FBA-9CCF-46D4-AE1F-A53B7CB3B867}" presName="childText" presStyleLbl="bgAcc1" presStyleIdx="8" presStyleCnt="9" custScaleX="252036">
        <dgm:presLayoutVars>
          <dgm:bulletEnabled val="1"/>
        </dgm:presLayoutVars>
      </dgm:prSet>
      <dgm:spPr/>
      <dgm:t>
        <a:bodyPr/>
        <a:lstStyle/>
        <a:p>
          <a:endParaRPr lang="ru-RU"/>
        </a:p>
      </dgm:t>
    </dgm:pt>
  </dgm:ptLst>
  <dgm:cxnLst>
    <dgm:cxn modelId="{4F6866A4-05C2-4A35-AB54-99CFD0810A86}" type="presOf" srcId="{E3DC357B-6B1D-496D-B6AC-F7EB000BB5DC}" destId="{32ED9A45-98E5-4FFA-80C1-0623F0D12CCC}" srcOrd="1" destOrd="0" presId="urn:microsoft.com/office/officeart/2005/8/layout/hierarchy3"/>
    <dgm:cxn modelId="{5E1264CE-D9AB-4F7A-A1C1-ABE7A5248A0D}" srcId="{E3DC357B-6B1D-496D-B6AC-F7EB000BB5DC}" destId="{3A4822CA-7575-4961-B2D2-A1A972D58F62}" srcOrd="2" destOrd="0" parTransId="{F134A314-1D06-4FB6-AC2B-F5AEEA8A233C}" sibTransId="{64EB5AA7-BF3C-45F2-A38C-B8E7B54027FB}"/>
    <dgm:cxn modelId="{F73F9DF9-7007-4BE9-B844-8B451BF135EB}" srcId="{42B087C4-7962-4C93-AAB9-34E134628343}" destId="{E3DC357B-6B1D-496D-B6AC-F7EB000BB5DC}" srcOrd="0" destOrd="0" parTransId="{9E086B72-90CE-4D8D-92D3-63F4334FC8C5}" sibTransId="{973FD3D1-A604-4A68-94AF-A33CFDA55869}"/>
    <dgm:cxn modelId="{5891E4D3-5D61-4162-96C7-A2BE40B9A707}" type="presOf" srcId="{1C4A00F5-3473-4A91-BCFA-AB41E7EBFC1F}" destId="{7E1493DA-F830-46DF-B758-D96FD1BE9BB2}" srcOrd="0" destOrd="0" presId="urn:microsoft.com/office/officeart/2005/8/layout/hierarchy3"/>
    <dgm:cxn modelId="{D0BF5382-7C58-459E-B0F6-F9B77892CF56}" srcId="{0C747E65-9E67-42EF-A3A6-87CEC87A6958}" destId="{4804E99A-FC0D-4C2E-B2AC-A6303CFA195A}" srcOrd="0" destOrd="0" parTransId="{72DB6388-1820-41B2-95D1-68BCDDF3DDF6}" sibTransId="{5EECD824-C5DD-40DF-B67D-6509146DAF81}"/>
    <dgm:cxn modelId="{FE2BA584-F232-4ED7-BA8C-89A79CCC9346}" type="presOf" srcId="{0C747E65-9E67-42EF-A3A6-87CEC87A6958}" destId="{9AF7DBA9-D681-44B5-8FF6-6A9FFFE5FDD6}" srcOrd="1" destOrd="0" presId="urn:microsoft.com/office/officeart/2005/8/layout/hierarchy3"/>
    <dgm:cxn modelId="{DD71357B-EF9A-4A47-8581-06A6C04B28DC}" type="presOf" srcId="{66403FBA-9CCF-46D4-AE1F-A53B7CB3B867}" destId="{047CBD7D-7C13-409E-B070-5601C6BEC712}" srcOrd="0" destOrd="0" presId="urn:microsoft.com/office/officeart/2005/8/layout/hierarchy3"/>
    <dgm:cxn modelId="{43118BB3-3B08-46E6-B41B-1841900D0A22}" srcId="{0C747E65-9E67-42EF-A3A6-87CEC87A6958}" destId="{66403FBA-9CCF-46D4-AE1F-A53B7CB3B867}" srcOrd="4" destOrd="0" parTransId="{D25CC31D-18C6-442B-BF0D-8859F9B8A326}" sibTransId="{C77BF469-361A-41DD-BF02-0E489A112C1D}"/>
    <dgm:cxn modelId="{59DD6898-33C6-4B08-8F76-1EE16A8B6D2F}" type="presOf" srcId="{0C747E65-9E67-42EF-A3A6-87CEC87A6958}" destId="{C1468E1A-E0F3-4870-9D90-10BF2626DA9B}" srcOrd="0" destOrd="0" presId="urn:microsoft.com/office/officeart/2005/8/layout/hierarchy3"/>
    <dgm:cxn modelId="{5140AE8C-946A-4C48-B1DF-F522DEE56EF9}" type="presOf" srcId="{743D4D4E-7FD5-4031-BB19-9A647879184F}" destId="{177832F2-8E14-4878-B2E2-5E100402EEF6}" srcOrd="0" destOrd="0" presId="urn:microsoft.com/office/officeart/2005/8/layout/hierarchy3"/>
    <dgm:cxn modelId="{998C246C-2593-4CCD-9767-5D4FA0C1AF70}" type="presOf" srcId="{7ED31308-597A-4038-B0D8-937EC3137A7D}" destId="{44D1F1B2-9B70-43CE-B834-6AAC7E1A63A4}" srcOrd="0" destOrd="0" presId="urn:microsoft.com/office/officeart/2005/8/layout/hierarchy3"/>
    <dgm:cxn modelId="{3DDD4F9D-AE11-4751-9584-52AF7165F0C1}" type="presOf" srcId="{A953CDBF-DE8E-426B-A584-747B687D8F9E}" destId="{00B2B0A2-C427-4028-82A2-C3B06C79BAD9}" srcOrd="0" destOrd="0" presId="urn:microsoft.com/office/officeart/2005/8/layout/hierarchy3"/>
    <dgm:cxn modelId="{07C675E9-1899-4A9C-AE78-D56532618270}" type="presOf" srcId="{3A4822CA-7575-4961-B2D2-A1A972D58F62}" destId="{90322A40-214F-4048-B599-69BF957C83A7}" srcOrd="0" destOrd="0" presId="urn:microsoft.com/office/officeart/2005/8/layout/hierarchy3"/>
    <dgm:cxn modelId="{61810108-1F7C-44A6-AAC8-81FB1C2E5419}" type="presOf" srcId="{D25CC31D-18C6-442B-BF0D-8859F9B8A326}" destId="{6484DEE0-658F-4B07-8592-E35E02E2F3FE}" srcOrd="0" destOrd="0" presId="urn:microsoft.com/office/officeart/2005/8/layout/hierarchy3"/>
    <dgm:cxn modelId="{0F986146-FE38-4610-865D-BBFB7681324B}" type="presOf" srcId="{72DB6388-1820-41B2-95D1-68BCDDF3DDF6}" destId="{3D30E1EA-59E6-424E-8A78-290219C0FC98}" srcOrd="0" destOrd="0" presId="urn:microsoft.com/office/officeart/2005/8/layout/hierarchy3"/>
    <dgm:cxn modelId="{F99F9BAF-3ECD-437E-8615-30367250C598}" type="presOf" srcId="{8F91A5E3-9BAE-4CB6-BB1D-C9F6EF8B4D2F}" destId="{6B0516BA-25B0-4E7E-B06F-8244DA6A2E07}" srcOrd="0" destOrd="0" presId="urn:microsoft.com/office/officeart/2005/8/layout/hierarchy3"/>
    <dgm:cxn modelId="{6B75F888-9B1A-4650-96C4-EDCA8BDCD12D}" srcId="{E3DC357B-6B1D-496D-B6AC-F7EB000BB5DC}" destId="{A953CDBF-DE8E-426B-A584-747B687D8F9E}" srcOrd="1" destOrd="0" parTransId="{1C4A00F5-3473-4A91-BCFA-AB41E7EBFC1F}" sibTransId="{D56AAC21-3606-40D5-9A21-161B01491C5E}"/>
    <dgm:cxn modelId="{E58EA024-92EF-4B38-9EA3-592D47036D83}" srcId="{0C747E65-9E67-42EF-A3A6-87CEC87A6958}" destId="{D92AABB9-3169-484E-AA67-B589E67837AD}" srcOrd="2" destOrd="0" parTransId="{D30A9E9E-8A35-4B05-A3D1-2C6B0B595C39}" sibTransId="{0570CCF1-F64D-44C4-BAB7-8B80CCF7452E}"/>
    <dgm:cxn modelId="{10CAE173-0507-461A-A1DF-4759FCB828F8}" type="presOf" srcId="{23FB48EC-907D-4B12-A28C-43A2435E9D06}" destId="{6716CC6A-329F-4DC3-8590-5CD13CB384B6}" srcOrd="0" destOrd="0" presId="urn:microsoft.com/office/officeart/2005/8/layout/hierarchy3"/>
    <dgm:cxn modelId="{ED4C0ABA-2263-4FC7-9A3C-68350BC4B2E8}" type="presOf" srcId="{42B087C4-7962-4C93-AAB9-34E134628343}" destId="{05DB6551-187D-4AB9-B2A5-10970C7C4BDB}" srcOrd="0" destOrd="0" presId="urn:microsoft.com/office/officeart/2005/8/layout/hierarchy3"/>
    <dgm:cxn modelId="{B7106F98-4527-4FCA-8492-57716B69B34D}" type="presOf" srcId="{E3DC357B-6B1D-496D-B6AC-F7EB000BB5DC}" destId="{19D80A69-6F79-48B0-B22D-BE9709FF17A9}" srcOrd="0" destOrd="0" presId="urn:microsoft.com/office/officeart/2005/8/layout/hierarchy3"/>
    <dgm:cxn modelId="{5668384B-0959-41DA-91DD-2E9EC5C1985C}" srcId="{42B087C4-7962-4C93-AAB9-34E134628343}" destId="{0C747E65-9E67-42EF-A3A6-87CEC87A6958}" srcOrd="1" destOrd="0" parTransId="{66653E8C-6D8D-4182-B622-475BAD8FD000}" sibTransId="{51FCA922-6E91-42DA-BD42-D4044DDD324D}"/>
    <dgm:cxn modelId="{2B881974-6CB8-4157-9344-4EA525227F4D}" srcId="{E3DC357B-6B1D-496D-B6AC-F7EB000BB5DC}" destId="{23FB48EC-907D-4B12-A28C-43A2435E9D06}" srcOrd="0" destOrd="0" parTransId="{A19F8154-D1EA-484D-BE87-7ECE3E99135F}" sibTransId="{81E240DB-969D-4EAF-8E3D-4C2F5CBBE10A}"/>
    <dgm:cxn modelId="{5A9793C1-AFA5-4A75-86AE-0438EA00D4C8}" type="presOf" srcId="{4804E99A-FC0D-4C2E-B2AC-A6303CFA195A}" destId="{E99FADB1-9023-452B-9B8A-10832787F767}" srcOrd="0" destOrd="0" presId="urn:microsoft.com/office/officeart/2005/8/layout/hierarchy3"/>
    <dgm:cxn modelId="{0A1170D2-B055-4695-8E57-3CACB5585D5A}" type="presOf" srcId="{F134A314-1D06-4FB6-AC2B-F5AEEA8A233C}" destId="{286567A2-B338-4D4A-B265-5E6E31D46541}" srcOrd="0" destOrd="0" presId="urn:microsoft.com/office/officeart/2005/8/layout/hierarchy3"/>
    <dgm:cxn modelId="{8406EEF9-07EF-4A3F-BB01-E70172C80AEB}" srcId="{E3DC357B-6B1D-496D-B6AC-F7EB000BB5DC}" destId="{F2CAEDAC-C551-48E4-BAED-31242E08204A}" srcOrd="3" destOrd="0" parTransId="{DA86A033-1686-4A93-BC56-6A8DCC6B991D}" sibTransId="{48405930-0E3F-4ADC-971F-366EC8E0E466}"/>
    <dgm:cxn modelId="{2C5A3F83-E7F5-4034-BF1F-623D42BBA553}" type="presOf" srcId="{D92AABB9-3169-484E-AA67-B589E67837AD}" destId="{D0E31C74-7356-4ACA-88BA-9E7F951F3A9D}" srcOrd="0" destOrd="0" presId="urn:microsoft.com/office/officeart/2005/8/layout/hierarchy3"/>
    <dgm:cxn modelId="{CE4C0F58-1A23-46EE-B3FC-7ACE1FEE2E44}" srcId="{0C747E65-9E67-42EF-A3A6-87CEC87A6958}" destId="{7ED31308-597A-4038-B0D8-937EC3137A7D}" srcOrd="3" destOrd="0" parTransId="{57727E10-3ED5-4D46-BB96-F9D1B327A310}" sibTransId="{F6A6B489-16D7-45EB-A784-E4E8E4368BB7}"/>
    <dgm:cxn modelId="{B90823E0-9187-43D0-AFD5-5C8DE61C5493}" type="presOf" srcId="{A19F8154-D1EA-484D-BE87-7ECE3E99135F}" destId="{FCD60980-4D8D-4267-9C12-3CA218196503}" srcOrd="0" destOrd="0" presId="urn:microsoft.com/office/officeart/2005/8/layout/hierarchy3"/>
    <dgm:cxn modelId="{1DD2E1D4-7F72-4DC5-9D1C-4B95F35AE040}" type="presOf" srcId="{F2CAEDAC-C551-48E4-BAED-31242E08204A}" destId="{3B17A4FA-65D0-470A-A123-AE1F3D795E9E}" srcOrd="0" destOrd="0" presId="urn:microsoft.com/office/officeart/2005/8/layout/hierarchy3"/>
    <dgm:cxn modelId="{A74D7019-FB71-496B-9AC2-A282C976E347}" type="presOf" srcId="{DA86A033-1686-4A93-BC56-6A8DCC6B991D}" destId="{E8511028-A13F-405C-865D-08230FFAF675}" srcOrd="0" destOrd="0" presId="urn:microsoft.com/office/officeart/2005/8/layout/hierarchy3"/>
    <dgm:cxn modelId="{7AA6C27D-E431-497D-9DBB-F7526528F53E}" type="presOf" srcId="{57727E10-3ED5-4D46-BB96-F9D1B327A310}" destId="{5B838F30-E2B8-4FEC-9E01-655588C96ED2}" srcOrd="0" destOrd="0" presId="urn:microsoft.com/office/officeart/2005/8/layout/hierarchy3"/>
    <dgm:cxn modelId="{4824BCC3-DE22-4198-9E15-6CBAADB8059E}" type="presOf" srcId="{D30A9E9E-8A35-4B05-A3D1-2C6B0B595C39}" destId="{4D415162-23E8-4FA2-9DDF-64F637BF0957}" srcOrd="0" destOrd="0" presId="urn:microsoft.com/office/officeart/2005/8/layout/hierarchy3"/>
    <dgm:cxn modelId="{6CCA6857-8844-4FDD-BA72-D19609B9906D}" srcId="{0C747E65-9E67-42EF-A3A6-87CEC87A6958}" destId="{8F91A5E3-9BAE-4CB6-BB1D-C9F6EF8B4D2F}" srcOrd="1" destOrd="0" parTransId="{743D4D4E-7FD5-4031-BB19-9A647879184F}" sibTransId="{445F66C7-3EC1-462C-A15E-2F9FA31DD3F8}"/>
    <dgm:cxn modelId="{3649DE4E-72B0-4F3E-8EB5-826C254ACB52}" type="presParOf" srcId="{05DB6551-187D-4AB9-B2A5-10970C7C4BDB}" destId="{1754182F-3E0E-4860-A8B1-5EF5CEEA9F8D}" srcOrd="0" destOrd="0" presId="urn:microsoft.com/office/officeart/2005/8/layout/hierarchy3"/>
    <dgm:cxn modelId="{92B6485A-7118-4965-B357-FF86D1541149}" type="presParOf" srcId="{1754182F-3E0E-4860-A8B1-5EF5CEEA9F8D}" destId="{2AC43788-7D5B-405E-8097-2BC4814067A8}" srcOrd="0" destOrd="0" presId="urn:microsoft.com/office/officeart/2005/8/layout/hierarchy3"/>
    <dgm:cxn modelId="{9D8E4B22-BBA2-4E02-AE0F-DE95FA6DCBA8}" type="presParOf" srcId="{2AC43788-7D5B-405E-8097-2BC4814067A8}" destId="{19D80A69-6F79-48B0-B22D-BE9709FF17A9}" srcOrd="0" destOrd="0" presId="urn:microsoft.com/office/officeart/2005/8/layout/hierarchy3"/>
    <dgm:cxn modelId="{4C214932-CC3B-465E-B4E9-C73C5275FFD9}" type="presParOf" srcId="{2AC43788-7D5B-405E-8097-2BC4814067A8}" destId="{32ED9A45-98E5-4FFA-80C1-0623F0D12CCC}" srcOrd="1" destOrd="0" presId="urn:microsoft.com/office/officeart/2005/8/layout/hierarchy3"/>
    <dgm:cxn modelId="{05FE7CB9-F22F-4625-83FB-D6DA0918A6CD}" type="presParOf" srcId="{1754182F-3E0E-4860-A8B1-5EF5CEEA9F8D}" destId="{18F2787E-89D2-4AC9-A1BB-22FFCA1A2A9F}" srcOrd="1" destOrd="0" presId="urn:microsoft.com/office/officeart/2005/8/layout/hierarchy3"/>
    <dgm:cxn modelId="{07993D86-3C87-4CFD-B33F-A003ED8C55CD}" type="presParOf" srcId="{18F2787E-89D2-4AC9-A1BB-22FFCA1A2A9F}" destId="{FCD60980-4D8D-4267-9C12-3CA218196503}" srcOrd="0" destOrd="0" presId="urn:microsoft.com/office/officeart/2005/8/layout/hierarchy3"/>
    <dgm:cxn modelId="{2A3A1C91-0A0F-428F-BEDC-FA9289ED99F0}" type="presParOf" srcId="{18F2787E-89D2-4AC9-A1BB-22FFCA1A2A9F}" destId="{6716CC6A-329F-4DC3-8590-5CD13CB384B6}" srcOrd="1" destOrd="0" presId="urn:microsoft.com/office/officeart/2005/8/layout/hierarchy3"/>
    <dgm:cxn modelId="{DBF8EFC5-0CF8-4606-B2C3-2C6FD5F880B7}" type="presParOf" srcId="{18F2787E-89D2-4AC9-A1BB-22FFCA1A2A9F}" destId="{7E1493DA-F830-46DF-B758-D96FD1BE9BB2}" srcOrd="2" destOrd="0" presId="urn:microsoft.com/office/officeart/2005/8/layout/hierarchy3"/>
    <dgm:cxn modelId="{66BC98BF-65EC-4593-9E75-2F98A168833F}" type="presParOf" srcId="{18F2787E-89D2-4AC9-A1BB-22FFCA1A2A9F}" destId="{00B2B0A2-C427-4028-82A2-C3B06C79BAD9}" srcOrd="3" destOrd="0" presId="urn:microsoft.com/office/officeart/2005/8/layout/hierarchy3"/>
    <dgm:cxn modelId="{5EB92F40-033E-44F1-A292-8CF0ECD8BB57}" type="presParOf" srcId="{18F2787E-89D2-4AC9-A1BB-22FFCA1A2A9F}" destId="{286567A2-B338-4D4A-B265-5E6E31D46541}" srcOrd="4" destOrd="0" presId="urn:microsoft.com/office/officeart/2005/8/layout/hierarchy3"/>
    <dgm:cxn modelId="{00B05330-D5A9-4874-8C3D-DB375F23F5FC}" type="presParOf" srcId="{18F2787E-89D2-4AC9-A1BB-22FFCA1A2A9F}" destId="{90322A40-214F-4048-B599-69BF957C83A7}" srcOrd="5" destOrd="0" presId="urn:microsoft.com/office/officeart/2005/8/layout/hierarchy3"/>
    <dgm:cxn modelId="{D3DC8891-7838-482B-A773-056A81101F23}" type="presParOf" srcId="{18F2787E-89D2-4AC9-A1BB-22FFCA1A2A9F}" destId="{E8511028-A13F-405C-865D-08230FFAF675}" srcOrd="6" destOrd="0" presId="urn:microsoft.com/office/officeart/2005/8/layout/hierarchy3"/>
    <dgm:cxn modelId="{9AA3C88D-E06E-42A1-AC0C-E6EB4FF5A3BA}" type="presParOf" srcId="{18F2787E-89D2-4AC9-A1BB-22FFCA1A2A9F}" destId="{3B17A4FA-65D0-470A-A123-AE1F3D795E9E}" srcOrd="7" destOrd="0" presId="urn:microsoft.com/office/officeart/2005/8/layout/hierarchy3"/>
    <dgm:cxn modelId="{828B52CD-B506-4FD8-826D-360F450B7C9B}" type="presParOf" srcId="{05DB6551-187D-4AB9-B2A5-10970C7C4BDB}" destId="{31F1A0D4-E30E-475F-ACAE-8E27E31D8784}" srcOrd="1" destOrd="0" presId="urn:microsoft.com/office/officeart/2005/8/layout/hierarchy3"/>
    <dgm:cxn modelId="{5A46D415-5E64-4CCC-8885-6BB63FCB5E89}" type="presParOf" srcId="{31F1A0D4-E30E-475F-ACAE-8E27E31D8784}" destId="{A48F2475-0F5F-468A-BD3A-8F43CE605C94}" srcOrd="0" destOrd="0" presId="urn:microsoft.com/office/officeart/2005/8/layout/hierarchy3"/>
    <dgm:cxn modelId="{CB5D84B9-F0A4-48D2-AF23-AE1A41A1F858}" type="presParOf" srcId="{A48F2475-0F5F-468A-BD3A-8F43CE605C94}" destId="{C1468E1A-E0F3-4870-9D90-10BF2626DA9B}" srcOrd="0" destOrd="0" presId="urn:microsoft.com/office/officeart/2005/8/layout/hierarchy3"/>
    <dgm:cxn modelId="{EF6CCDBE-2A7F-4B3C-8FB4-40CD4A5240C8}" type="presParOf" srcId="{A48F2475-0F5F-468A-BD3A-8F43CE605C94}" destId="{9AF7DBA9-D681-44B5-8FF6-6A9FFFE5FDD6}" srcOrd="1" destOrd="0" presId="urn:microsoft.com/office/officeart/2005/8/layout/hierarchy3"/>
    <dgm:cxn modelId="{C3209446-F68D-4EAA-947F-9994DB9A330B}" type="presParOf" srcId="{31F1A0D4-E30E-475F-ACAE-8E27E31D8784}" destId="{113DD9F3-5F6A-4CAB-A646-37E276C82A06}" srcOrd="1" destOrd="0" presId="urn:microsoft.com/office/officeart/2005/8/layout/hierarchy3"/>
    <dgm:cxn modelId="{A1FA131D-C63B-4D3C-A926-188532FEB170}" type="presParOf" srcId="{113DD9F3-5F6A-4CAB-A646-37E276C82A06}" destId="{3D30E1EA-59E6-424E-8A78-290219C0FC98}" srcOrd="0" destOrd="0" presId="urn:microsoft.com/office/officeart/2005/8/layout/hierarchy3"/>
    <dgm:cxn modelId="{E945EC05-AA94-41A0-A247-B31B2CFA2FBF}" type="presParOf" srcId="{113DD9F3-5F6A-4CAB-A646-37E276C82A06}" destId="{E99FADB1-9023-452B-9B8A-10832787F767}" srcOrd="1" destOrd="0" presId="urn:microsoft.com/office/officeart/2005/8/layout/hierarchy3"/>
    <dgm:cxn modelId="{DB9647C6-A750-4592-B819-1100891C14D7}" type="presParOf" srcId="{113DD9F3-5F6A-4CAB-A646-37E276C82A06}" destId="{177832F2-8E14-4878-B2E2-5E100402EEF6}" srcOrd="2" destOrd="0" presId="urn:microsoft.com/office/officeart/2005/8/layout/hierarchy3"/>
    <dgm:cxn modelId="{12148B51-625E-4217-8B3B-8A5B680026EB}" type="presParOf" srcId="{113DD9F3-5F6A-4CAB-A646-37E276C82A06}" destId="{6B0516BA-25B0-4E7E-B06F-8244DA6A2E07}" srcOrd="3" destOrd="0" presId="urn:microsoft.com/office/officeart/2005/8/layout/hierarchy3"/>
    <dgm:cxn modelId="{C1F2BE27-9D4B-4B32-AB05-B845DDD29C74}" type="presParOf" srcId="{113DD9F3-5F6A-4CAB-A646-37E276C82A06}" destId="{4D415162-23E8-4FA2-9DDF-64F637BF0957}" srcOrd="4" destOrd="0" presId="urn:microsoft.com/office/officeart/2005/8/layout/hierarchy3"/>
    <dgm:cxn modelId="{914E85AF-8639-4EDF-A382-E78488C60E7F}" type="presParOf" srcId="{113DD9F3-5F6A-4CAB-A646-37E276C82A06}" destId="{D0E31C74-7356-4ACA-88BA-9E7F951F3A9D}" srcOrd="5" destOrd="0" presId="urn:microsoft.com/office/officeart/2005/8/layout/hierarchy3"/>
    <dgm:cxn modelId="{77785A9B-E9D0-429F-8073-DDA024AD0AE2}" type="presParOf" srcId="{113DD9F3-5F6A-4CAB-A646-37E276C82A06}" destId="{5B838F30-E2B8-4FEC-9E01-655588C96ED2}" srcOrd="6" destOrd="0" presId="urn:microsoft.com/office/officeart/2005/8/layout/hierarchy3"/>
    <dgm:cxn modelId="{C4EC220F-43E0-4FBC-812B-FF807846AC1F}" type="presParOf" srcId="{113DD9F3-5F6A-4CAB-A646-37E276C82A06}" destId="{44D1F1B2-9B70-43CE-B834-6AAC7E1A63A4}" srcOrd="7" destOrd="0" presId="urn:microsoft.com/office/officeart/2005/8/layout/hierarchy3"/>
    <dgm:cxn modelId="{4DFA12FC-10E7-4E81-A4BD-396D502A2285}" type="presParOf" srcId="{113DD9F3-5F6A-4CAB-A646-37E276C82A06}" destId="{6484DEE0-658F-4B07-8592-E35E02E2F3FE}" srcOrd="8" destOrd="0" presId="urn:microsoft.com/office/officeart/2005/8/layout/hierarchy3"/>
    <dgm:cxn modelId="{90C514D6-57F4-476C-8000-7BAB5744B7B7}" type="presParOf" srcId="{113DD9F3-5F6A-4CAB-A646-37E276C82A06}" destId="{047CBD7D-7C13-409E-B070-5601C6BEC712}"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17ABFC-4C7C-480D-A4A0-43B56C31C16F}"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ru-RU"/>
        </a:p>
      </dgm:t>
    </dgm:pt>
    <dgm:pt modelId="{C20962A3-088A-4A45-AD01-FD1C6E3B8C07}">
      <dgm:prSet phldrT="[Текст]" custT="1"/>
      <dgm:spPr/>
      <dgm:t>
        <a:bodyPr/>
        <a:lstStyle/>
        <a:p>
          <a:r>
            <a:rPr lang="ru-RU" sz="2400" b="1" dirty="0" smtClean="0"/>
            <a:t>Гидравлический</a:t>
          </a:r>
          <a:endParaRPr lang="ru-RU" sz="2400" b="1" dirty="0"/>
        </a:p>
      </dgm:t>
    </dgm:pt>
    <dgm:pt modelId="{AC7A6E00-BC88-42A2-BA85-C765178ED670}" type="parTrans" cxnId="{DCDD5DAF-38ED-4583-AFCA-869B6A96F738}">
      <dgm:prSet/>
      <dgm:spPr/>
      <dgm:t>
        <a:bodyPr/>
        <a:lstStyle/>
        <a:p>
          <a:endParaRPr lang="ru-RU"/>
        </a:p>
      </dgm:t>
    </dgm:pt>
    <dgm:pt modelId="{8375D75B-C7A8-4AFD-ABF2-3F94AE03C3D4}" type="sibTrans" cxnId="{DCDD5DAF-38ED-4583-AFCA-869B6A96F738}">
      <dgm:prSet/>
      <dgm:spPr/>
      <dgm:t>
        <a:bodyPr/>
        <a:lstStyle/>
        <a:p>
          <a:endParaRPr lang="ru-RU"/>
        </a:p>
      </dgm:t>
    </dgm:pt>
    <dgm:pt modelId="{457AB659-31F1-4E13-B701-C0961EBE0250}">
      <dgm:prSet phldrT="[Текст]" custT="1"/>
      <dgm:spPr/>
      <dgm:t>
        <a:bodyPr/>
        <a:lstStyle/>
        <a:p>
          <a:r>
            <a:rPr lang="ru-RU" sz="1600" dirty="0" smtClean="0"/>
            <a:t>Наливом   воды</a:t>
          </a:r>
          <a:endParaRPr lang="ru-RU" sz="1600" dirty="0"/>
        </a:p>
      </dgm:t>
    </dgm:pt>
    <dgm:pt modelId="{1A911EC7-9AC7-46F4-9C5D-7823B17CB9CB}" type="parTrans" cxnId="{D1032F76-7E95-490C-AACE-D052D95D19D3}">
      <dgm:prSet/>
      <dgm:spPr/>
      <dgm:t>
        <a:bodyPr/>
        <a:lstStyle/>
        <a:p>
          <a:endParaRPr lang="ru-RU"/>
        </a:p>
      </dgm:t>
    </dgm:pt>
    <dgm:pt modelId="{694CD6C2-6EE0-44CA-8A4B-A7F24291EFB8}" type="sibTrans" cxnId="{D1032F76-7E95-490C-AACE-D052D95D19D3}">
      <dgm:prSet/>
      <dgm:spPr/>
      <dgm:t>
        <a:bodyPr/>
        <a:lstStyle/>
        <a:p>
          <a:endParaRPr lang="ru-RU"/>
        </a:p>
      </dgm:t>
    </dgm:pt>
    <dgm:pt modelId="{1BC9D901-C884-407C-9D4F-5F5C20717998}">
      <dgm:prSet phldrT="[Текст]" custT="1"/>
      <dgm:spPr/>
      <dgm:t>
        <a:bodyPr/>
        <a:lstStyle/>
        <a:p>
          <a:r>
            <a:rPr lang="ru-RU" sz="1600" dirty="0" smtClean="0"/>
            <a:t>поливом    воды</a:t>
          </a:r>
          <a:endParaRPr lang="ru-RU" sz="1600" dirty="0"/>
        </a:p>
      </dgm:t>
    </dgm:pt>
    <dgm:pt modelId="{BD904A9B-B858-4919-9EEF-38C0C6E49678}" type="parTrans" cxnId="{285A6071-47CC-4936-A494-454058CC438A}">
      <dgm:prSet/>
      <dgm:spPr/>
      <dgm:t>
        <a:bodyPr/>
        <a:lstStyle/>
        <a:p>
          <a:endParaRPr lang="ru-RU"/>
        </a:p>
      </dgm:t>
    </dgm:pt>
    <dgm:pt modelId="{417BCE82-D644-49E9-A740-AB2DD3B22CBB}" type="sibTrans" cxnId="{285A6071-47CC-4936-A494-454058CC438A}">
      <dgm:prSet/>
      <dgm:spPr/>
      <dgm:t>
        <a:bodyPr/>
        <a:lstStyle/>
        <a:p>
          <a:endParaRPr lang="ru-RU"/>
        </a:p>
      </dgm:t>
    </dgm:pt>
    <dgm:pt modelId="{874D61B9-807A-42E4-9FB2-ACC7460233B9}">
      <dgm:prSet phldrT="[Текст]" custT="1"/>
      <dgm:spPr/>
      <dgm:t>
        <a:bodyPr/>
        <a:lstStyle/>
        <a:p>
          <a:r>
            <a:rPr lang="ru-RU" sz="2400" dirty="0" smtClean="0"/>
            <a:t>Пневматический</a:t>
          </a:r>
          <a:endParaRPr lang="ru-RU" sz="2400" dirty="0"/>
        </a:p>
      </dgm:t>
    </dgm:pt>
    <dgm:pt modelId="{34890CDF-6933-4F49-931C-E88F5BF0DBE7}" type="parTrans" cxnId="{919D6F96-40EE-4FC9-8877-0E23E1FC6048}">
      <dgm:prSet/>
      <dgm:spPr/>
      <dgm:t>
        <a:bodyPr/>
        <a:lstStyle/>
        <a:p>
          <a:endParaRPr lang="ru-RU"/>
        </a:p>
      </dgm:t>
    </dgm:pt>
    <dgm:pt modelId="{9C1FD33F-8E31-4C14-8E95-77E886E9B43C}" type="sibTrans" cxnId="{919D6F96-40EE-4FC9-8877-0E23E1FC6048}">
      <dgm:prSet/>
      <dgm:spPr/>
      <dgm:t>
        <a:bodyPr/>
        <a:lstStyle/>
        <a:p>
          <a:endParaRPr lang="ru-RU"/>
        </a:p>
      </dgm:t>
    </dgm:pt>
    <dgm:pt modelId="{3F2A3977-2FD7-423F-9BFD-263C6EB5DA61}">
      <dgm:prSet phldrT="[Текст]" custT="1"/>
      <dgm:spPr/>
      <dgm:t>
        <a:bodyPr/>
        <a:lstStyle/>
        <a:p>
          <a:r>
            <a:rPr lang="ru-RU" sz="1600" dirty="0" smtClean="0"/>
            <a:t>продув воздухом</a:t>
          </a:r>
          <a:endParaRPr lang="ru-RU" sz="1600" dirty="0"/>
        </a:p>
      </dgm:t>
    </dgm:pt>
    <dgm:pt modelId="{FE956CF2-7622-4996-964E-95B15BD0B5BB}" type="parTrans" cxnId="{225577D2-95E0-4C29-B9F7-DF337D869C90}">
      <dgm:prSet/>
      <dgm:spPr/>
      <dgm:t>
        <a:bodyPr/>
        <a:lstStyle/>
        <a:p>
          <a:endParaRPr lang="ru-RU"/>
        </a:p>
      </dgm:t>
    </dgm:pt>
    <dgm:pt modelId="{8EF2AE79-E4B0-46ED-BAF4-EB874F7AE0F8}" type="sibTrans" cxnId="{225577D2-95E0-4C29-B9F7-DF337D869C90}">
      <dgm:prSet/>
      <dgm:spPr/>
      <dgm:t>
        <a:bodyPr/>
        <a:lstStyle/>
        <a:p>
          <a:endParaRPr lang="ru-RU"/>
        </a:p>
      </dgm:t>
    </dgm:pt>
    <dgm:pt modelId="{791C5B14-045C-4127-959F-A222BC425006}">
      <dgm:prSet phldrT="[Текст]" custT="1"/>
      <dgm:spPr/>
      <dgm:t>
        <a:bodyPr/>
        <a:lstStyle/>
        <a:p>
          <a:r>
            <a:rPr lang="ru-RU" sz="1600" dirty="0" smtClean="0"/>
            <a:t>погружение в воду</a:t>
          </a:r>
          <a:endParaRPr lang="ru-RU" sz="1600" dirty="0"/>
        </a:p>
      </dgm:t>
    </dgm:pt>
    <dgm:pt modelId="{F02C8CB5-79CB-4B46-AC31-92E7B25D969D}" type="parTrans" cxnId="{EC10D1A5-D925-4D9C-A2CA-9F90DEA0105E}">
      <dgm:prSet/>
      <dgm:spPr/>
      <dgm:t>
        <a:bodyPr/>
        <a:lstStyle/>
        <a:p>
          <a:endParaRPr lang="ru-RU"/>
        </a:p>
      </dgm:t>
    </dgm:pt>
    <dgm:pt modelId="{6F506157-5158-4976-B839-94A41DC746EC}" type="sibTrans" cxnId="{EC10D1A5-D925-4D9C-A2CA-9F90DEA0105E}">
      <dgm:prSet/>
      <dgm:spPr/>
      <dgm:t>
        <a:bodyPr/>
        <a:lstStyle/>
        <a:p>
          <a:endParaRPr lang="ru-RU"/>
        </a:p>
      </dgm:t>
    </dgm:pt>
    <dgm:pt modelId="{585C2C78-EE0F-4DF4-8CD4-6CA1B744E3D3}">
      <dgm:prSet phldrT="[Текст]"/>
      <dgm:spPr/>
      <dgm:t>
        <a:bodyPr/>
        <a:lstStyle/>
        <a:p>
          <a:r>
            <a:rPr lang="ru-RU" dirty="0" smtClean="0"/>
            <a:t>Химический</a:t>
          </a:r>
          <a:endParaRPr lang="ru-RU" dirty="0"/>
        </a:p>
      </dgm:t>
    </dgm:pt>
    <dgm:pt modelId="{50C7CAFE-7736-4CE3-833A-4C6FE07F7B77}" type="parTrans" cxnId="{B19B01F8-8A7B-430D-A42E-85236F6DA7E6}">
      <dgm:prSet/>
      <dgm:spPr/>
      <dgm:t>
        <a:bodyPr/>
        <a:lstStyle/>
        <a:p>
          <a:endParaRPr lang="ru-RU"/>
        </a:p>
      </dgm:t>
    </dgm:pt>
    <dgm:pt modelId="{82701A58-F304-4E78-B49B-72009F0DFC7E}" type="sibTrans" cxnId="{B19B01F8-8A7B-430D-A42E-85236F6DA7E6}">
      <dgm:prSet/>
      <dgm:spPr/>
      <dgm:t>
        <a:bodyPr/>
        <a:lstStyle/>
        <a:p>
          <a:endParaRPr lang="ru-RU"/>
        </a:p>
      </dgm:t>
    </dgm:pt>
    <dgm:pt modelId="{8F22A827-6572-4C07-B1F0-D8255998FF0F}">
      <dgm:prSet phldrT="[Текст]" custT="1"/>
      <dgm:spPr/>
      <dgm:t>
        <a:bodyPr/>
        <a:lstStyle/>
        <a:p>
          <a:r>
            <a:rPr lang="ru-RU" sz="1600" dirty="0" smtClean="0"/>
            <a:t>под давлением</a:t>
          </a:r>
          <a:endParaRPr lang="ru-RU" sz="1600" dirty="0"/>
        </a:p>
      </dgm:t>
    </dgm:pt>
    <dgm:pt modelId="{A25E3558-0C7F-4FDD-9951-EF9CC5A211CE}" type="parTrans" cxnId="{C8D08EED-0AB6-4AF6-9354-093599570A8F}">
      <dgm:prSet/>
      <dgm:spPr/>
      <dgm:t>
        <a:bodyPr/>
        <a:lstStyle/>
        <a:p>
          <a:endParaRPr lang="ru-RU"/>
        </a:p>
      </dgm:t>
    </dgm:pt>
    <dgm:pt modelId="{83F8C97E-D542-413B-8273-39E67675B4CC}" type="sibTrans" cxnId="{C8D08EED-0AB6-4AF6-9354-093599570A8F}">
      <dgm:prSet/>
      <dgm:spPr/>
      <dgm:t>
        <a:bodyPr/>
        <a:lstStyle/>
        <a:p>
          <a:endParaRPr lang="ru-RU"/>
        </a:p>
      </dgm:t>
    </dgm:pt>
    <dgm:pt modelId="{DDEB0361-FC8D-457D-A0BF-4629BB90EB7A}">
      <dgm:prSet phldrT="[Текст]" custT="1"/>
      <dgm:spPr/>
      <dgm:t>
        <a:bodyPr/>
        <a:lstStyle/>
        <a:p>
          <a:r>
            <a:rPr lang="ru-RU" sz="1600" dirty="0" smtClean="0"/>
            <a:t>падение давления</a:t>
          </a:r>
          <a:endParaRPr lang="ru-RU" sz="1600" dirty="0"/>
        </a:p>
      </dgm:t>
    </dgm:pt>
    <dgm:pt modelId="{FC544C5F-A42F-48A0-9095-5327E8DBE5C2}" type="parTrans" cxnId="{9483CB29-DA90-4C65-A9B1-29AE4569BEA8}">
      <dgm:prSet/>
      <dgm:spPr/>
      <dgm:t>
        <a:bodyPr/>
        <a:lstStyle/>
        <a:p>
          <a:endParaRPr lang="ru-RU"/>
        </a:p>
      </dgm:t>
    </dgm:pt>
    <dgm:pt modelId="{A9E4CEB7-E65D-4688-B7BF-D84EF993BADE}" type="sibTrans" cxnId="{9483CB29-DA90-4C65-A9B1-29AE4569BEA8}">
      <dgm:prSet/>
      <dgm:spPr/>
      <dgm:t>
        <a:bodyPr/>
        <a:lstStyle/>
        <a:p>
          <a:endParaRPr lang="ru-RU"/>
        </a:p>
      </dgm:t>
    </dgm:pt>
    <dgm:pt modelId="{C503774B-BE78-4145-B066-C38D9B277AB6}">
      <dgm:prSet phldrT="[Текст]"/>
      <dgm:spPr/>
      <dgm:t>
        <a:bodyPr/>
        <a:lstStyle/>
        <a:p>
          <a:r>
            <a:rPr lang="ru-RU" dirty="0" smtClean="0"/>
            <a:t>Вакуумный</a:t>
          </a:r>
          <a:endParaRPr lang="ru-RU" dirty="0"/>
        </a:p>
      </dgm:t>
    </dgm:pt>
    <dgm:pt modelId="{AD58E813-E033-402A-B3B0-BFCBF8016C12}" type="parTrans" cxnId="{A9707879-45A2-4B7F-85A6-C2BF0B1DCF13}">
      <dgm:prSet/>
      <dgm:spPr/>
      <dgm:t>
        <a:bodyPr/>
        <a:lstStyle/>
        <a:p>
          <a:endParaRPr lang="ru-RU"/>
        </a:p>
      </dgm:t>
    </dgm:pt>
    <dgm:pt modelId="{9BDF1D86-5803-4DEA-BF31-B6E869355051}" type="sibTrans" cxnId="{A9707879-45A2-4B7F-85A6-C2BF0B1DCF13}">
      <dgm:prSet/>
      <dgm:spPr/>
      <dgm:t>
        <a:bodyPr/>
        <a:lstStyle/>
        <a:p>
          <a:endParaRPr lang="ru-RU"/>
        </a:p>
      </dgm:t>
    </dgm:pt>
    <dgm:pt modelId="{0A8521AA-606E-4CDF-A2F9-5BB9CF008259}">
      <dgm:prSet phldrT="[Текст]"/>
      <dgm:spPr/>
      <dgm:t>
        <a:bodyPr/>
        <a:lstStyle/>
        <a:p>
          <a:r>
            <a:rPr lang="ru-RU" dirty="0" smtClean="0"/>
            <a:t>Керосиновый</a:t>
          </a:r>
          <a:endParaRPr lang="ru-RU" dirty="0"/>
        </a:p>
      </dgm:t>
    </dgm:pt>
    <dgm:pt modelId="{E62DD7B5-2532-4F2E-9263-CC3C68457460}" type="parTrans" cxnId="{0BDA0997-4D05-48D8-B99C-844EE8AFD6AA}">
      <dgm:prSet/>
      <dgm:spPr/>
      <dgm:t>
        <a:bodyPr/>
        <a:lstStyle/>
        <a:p>
          <a:endParaRPr lang="ru-RU"/>
        </a:p>
      </dgm:t>
    </dgm:pt>
    <dgm:pt modelId="{2F653FE0-F072-4E5A-843D-8C94F341DAA7}" type="sibTrans" cxnId="{0BDA0997-4D05-48D8-B99C-844EE8AFD6AA}">
      <dgm:prSet/>
      <dgm:spPr/>
      <dgm:t>
        <a:bodyPr/>
        <a:lstStyle/>
        <a:p>
          <a:endParaRPr lang="ru-RU"/>
        </a:p>
      </dgm:t>
    </dgm:pt>
    <dgm:pt modelId="{3BAEF84B-035E-414C-9580-49D2BD29D5CB}" type="pres">
      <dgm:prSet presAssocID="{6F17ABFC-4C7C-480D-A4A0-43B56C31C16F}" presName="cycle" presStyleCnt="0">
        <dgm:presLayoutVars>
          <dgm:dir/>
          <dgm:resizeHandles val="exact"/>
        </dgm:presLayoutVars>
      </dgm:prSet>
      <dgm:spPr/>
      <dgm:t>
        <a:bodyPr/>
        <a:lstStyle/>
        <a:p>
          <a:endParaRPr lang="ru-RU"/>
        </a:p>
      </dgm:t>
    </dgm:pt>
    <dgm:pt modelId="{BA5D8860-5D69-4EE5-84CC-D77183D914E8}" type="pres">
      <dgm:prSet presAssocID="{C20962A3-088A-4A45-AD01-FD1C6E3B8C07}" presName="node" presStyleLbl="node1" presStyleIdx="0" presStyleCnt="5" custScaleX="336907" custScaleY="153183">
        <dgm:presLayoutVars>
          <dgm:bulletEnabled val="1"/>
        </dgm:presLayoutVars>
      </dgm:prSet>
      <dgm:spPr/>
      <dgm:t>
        <a:bodyPr/>
        <a:lstStyle/>
        <a:p>
          <a:endParaRPr lang="ru-RU"/>
        </a:p>
      </dgm:t>
    </dgm:pt>
    <dgm:pt modelId="{3FAF6166-1D16-436D-83CB-2DA3AFF7D677}" type="pres">
      <dgm:prSet presAssocID="{C20962A3-088A-4A45-AD01-FD1C6E3B8C07}" presName="spNode" presStyleCnt="0"/>
      <dgm:spPr/>
    </dgm:pt>
    <dgm:pt modelId="{30C4D031-5EA1-41D7-A9CC-9B42C9509631}" type="pres">
      <dgm:prSet presAssocID="{8375D75B-C7A8-4AFD-ABF2-3F94AE03C3D4}" presName="sibTrans" presStyleLbl="sibTrans1D1" presStyleIdx="0" presStyleCnt="5"/>
      <dgm:spPr/>
      <dgm:t>
        <a:bodyPr/>
        <a:lstStyle/>
        <a:p>
          <a:endParaRPr lang="ru-RU"/>
        </a:p>
      </dgm:t>
    </dgm:pt>
    <dgm:pt modelId="{A06CC35E-11BA-4B34-9A5A-F7BFF3A659CF}" type="pres">
      <dgm:prSet presAssocID="{874D61B9-807A-42E4-9FB2-ACC7460233B9}" presName="node" presStyleLbl="node1" presStyleIdx="1" presStyleCnt="5" custScaleX="197085" custScaleY="111872">
        <dgm:presLayoutVars>
          <dgm:bulletEnabled val="1"/>
        </dgm:presLayoutVars>
      </dgm:prSet>
      <dgm:spPr/>
      <dgm:t>
        <a:bodyPr/>
        <a:lstStyle/>
        <a:p>
          <a:endParaRPr lang="ru-RU"/>
        </a:p>
      </dgm:t>
    </dgm:pt>
    <dgm:pt modelId="{D1B2E0A2-629D-4F46-B818-0AE79D9FB079}" type="pres">
      <dgm:prSet presAssocID="{874D61B9-807A-42E4-9FB2-ACC7460233B9}" presName="spNode" presStyleCnt="0"/>
      <dgm:spPr/>
    </dgm:pt>
    <dgm:pt modelId="{68E24E56-9B85-4DD2-87BD-135E50166E4E}" type="pres">
      <dgm:prSet presAssocID="{9C1FD33F-8E31-4C14-8E95-77E886E9B43C}" presName="sibTrans" presStyleLbl="sibTrans1D1" presStyleIdx="1" presStyleCnt="5"/>
      <dgm:spPr/>
      <dgm:t>
        <a:bodyPr/>
        <a:lstStyle/>
        <a:p>
          <a:endParaRPr lang="ru-RU"/>
        </a:p>
      </dgm:t>
    </dgm:pt>
    <dgm:pt modelId="{BABB9E8A-EDD2-41E5-97F1-3B9002855D1F}" type="pres">
      <dgm:prSet presAssocID="{585C2C78-EE0F-4DF4-8CD4-6CA1B744E3D3}" presName="node" presStyleLbl="node1" presStyleIdx="2" presStyleCnt="5" custScaleX="150598">
        <dgm:presLayoutVars>
          <dgm:bulletEnabled val="1"/>
        </dgm:presLayoutVars>
      </dgm:prSet>
      <dgm:spPr/>
      <dgm:t>
        <a:bodyPr/>
        <a:lstStyle/>
        <a:p>
          <a:endParaRPr lang="ru-RU"/>
        </a:p>
      </dgm:t>
    </dgm:pt>
    <dgm:pt modelId="{E4BDD159-5662-49F5-9B36-F106F0C33309}" type="pres">
      <dgm:prSet presAssocID="{585C2C78-EE0F-4DF4-8CD4-6CA1B744E3D3}" presName="spNode" presStyleCnt="0"/>
      <dgm:spPr/>
    </dgm:pt>
    <dgm:pt modelId="{B3FD4571-FC2C-4A2D-98C0-D15850952009}" type="pres">
      <dgm:prSet presAssocID="{82701A58-F304-4E78-B49B-72009F0DFC7E}" presName="sibTrans" presStyleLbl="sibTrans1D1" presStyleIdx="2" presStyleCnt="5"/>
      <dgm:spPr/>
      <dgm:t>
        <a:bodyPr/>
        <a:lstStyle/>
        <a:p>
          <a:endParaRPr lang="ru-RU"/>
        </a:p>
      </dgm:t>
    </dgm:pt>
    <dgm:pt modelId="{8A8986A1-0E2C-4F17-B16D-2BA81C419EBD}" type="pres">
      <dgm:prSet presAssocID="{C503774B-BE78-4145-B066-C38D9B277AB6}" presName="node" presStyleLbl="node1" presStyleIdx="3" presStyleCnt="5" custScaleX="145447">
        <dgm:presLayoutVars>
          <dgm:bulletEnabled val="1"/>
        </dgm:presLayoutVars>
      </dgm:prSet>
      <dgm:spPr/>
      <dgm:t>
        <a:bodyPr/>
        <a:lstStyle/>
        <a:p>
          <a:endParaRPr lang="ru-RU"/>
        </a:p>
      </dgm:t>
    </dgm:pt>
    <dgm:pt modelId="{7F2324D7-350D-406D-9EC1-640DD428C8B5}" type="pres">
      <dgm:prSet presAssocID="{C503774B-BE78-4145-B066-C38D9B277AB6}" presName="spNode" presStyleCnt="0"/>
      <dgm:spPr/>
    </dgm:pt>
    <dgm:pt modelId="{E2C113C9-236B-4928-AB45-1564387F71CD}" type="pres">
      <dgm:prSet presAssocID="{9BDF1D86-5803-4DEA-BF31-B6E869355051}" presName="sibTrans" presStyleLbl="sibTrans1D1" presStyleIdx="3" presStyleCnt="5"/>
      <dgm:spPr/>
      <dgm:t>
        <a:bodyPr/>
        <a:lstStyle/>
        <a:p>
          <a:endParaRPr lang="ru-RU"/>
        </a:p>
      </dgm:t>
    </dgm:pt>
    <dgm:pt modelId="{281E0590-D59F-4C67-8001-4E70CCF0FBA6}" type="pres">
      <dgm:prSet presAssocID="{0A8521AA-606E-4CDF-A2F9-5BB9CF008259}" presName="node" presStyleLbl="node1" presStyleIdx="4" presStyleCnt="5" custScaleX="190071">
        <dgm:presLayoutVars>
          <dgm:bulletEnabled val="1"/>
        </dgm:presLayoutVars>
      </dgm:prSet>
      <dgm:spPr/>
      <dgm:t>
        <a:bodyPr/>
        <a:lstStyle/>
        <a:p>
          <a:endParaRPr lang="ru-RU"/>
        </a:p>
      </dgm:t>
    </dgm:pt>
    <dgm:pt modelId="{46168D2B-860F-4FE8-A765-736C63BCB1FE}" type="pres">
      <dgm:prSet presAssocID="{0A8521AA-606E-4CDF-A2F9-5BB9CF008259}" presName="spNode" presStyleCnt="0"/>
      <dgm:spPr/>
    </dgm:pt>
    <dgm:pt modelId="{D09265F2-E52C-4B33-B41C-8B89A0564ECB}" type="pres">
      <dgm:prSet presAssocID="{2F653FE0-F072-4E5A-843D-8C94F341DAA7}" presName="sibTrans" presStyleLbl="sibTrans1D1" presStyleIdx="4" presStyleCnt="5"/>
      <dgm:spPr/>
      <dgm:t>
        <a:bodyPr/>
        <a:lstStyle/>
        <a:p>
          <a:endParaRPr lang="ru-RU"/>
        </a:p>
      </dgm:t>
    </dgm:pt>
  </dgm:ptLst>
  <dgm:cxnLst>
    <dgm:cxn modelId="{DF22C055-3A4B-452E-9091-6206FB6FDE96}" type="presOf" srcId="{585C2C78-EE0F-4DF4-8CD4-6CA1B744E3D3}" destId="{BABB9E8A-EDD2-41E5-97F1-3B9002855D1F}" srcOrd="0" destOrd="0" presId="urn:microsoft.com/office/officeart/2005/8/layout/cycle6"/>
    <dgm:cxn modelId="{42C31E3A-C615-48FE-A657-1DFEDF2F1498}" type="presOf" srcId="{9C1FD33F-8E31-4C14-8E95-77E886E9B43C}" destId="{68E24E56-9B85-4DD2-87BD-135E50166E4E}" srcOrd="0" destOrd="0" presId="urn:microsoft.com/office/officeart/2005/8/layout/cycle6"/>
    <dgm:cxn modelId="{A9707879-45A2-4B7F-85A6-C2BF0B1DCF13}" srcId="{6F17ABFC-4C7C-480D-A4A0-43B56C31C16F}" destId="{C503774B-BE78-4145-B066-C38D9B277AB6}" srcOrd="3" destOrd="0" parTransId="{AD58E813-E033-402A-B3B0-BFCBF8016C12}" sibTransId="{9BDF1D86-5803-4DEA-BF31-B6E869355051}"/>
    <dgm:cxn modelId="{285A6071-47CC-4936-A494-454058CC438A}" srcId="{C20962A3-088A-4A45-AD01-FD1C6E3B8C07}" destId="{1BC9D901-C884-407C-9D4F-5F5C20717998}" srcOrd="1" destOrd="0" parTransId="{BD904A9B-B858-4919-9EEF-38C0C6E49678}" sibTransId="{417BCE82-D644-49E9-A740-AB2DD3B22CBB}"/>
    <dgm:cxn modelId="{71715F2B-F839-4AF6-BF05-8A7EF7A95FA1}" type="presOf" srcId="{C20962A3-088A-4A45-AD01-FD1C6E3B8C07}" destId="{BA5D8860-5D69-4EE5-84CC-D77183D914E8}" srcOrd="0" destOrd="0" presId="urn:microsoft.com/office/officeart/2005/8/layout/cycle6"/>
    <dgm:cxn modelId="{9C777EF5-F917-42B7-B6C9-F4A6D04DC07C}" type="presOf" srcId="{8F22A827-6572-4C07-B1F0-D8255998FF0F}" destId="{BA5D8860-5D69-4EE5-84CC-D77183D914E8}" srcOrd="0" destOrd="3" presId="urn:microsoft.com/office/officeart/2005/8/layout/cycle6"/>
    <dgm:cxn modelId="{B19B01F8-8A7B-430D-A42E-85236F6DA7E6}" srcId="{6F17ABFC-4C7C-480D-A4A0-43B56C31C16F}" destId="{585C2C78-EE0F-4DF4-8CD4-6CA1B744E3D3}" srcOrd="2" destOrd="0" parTransId="{50C7CAFE-7736-4CE3-833A-4C6FE07F7B77}" sibTransId="{82701A58-F304-4E78-B49B-72009F0DFC7E}"/>
    <dgm:cxn modelId="{3BB7102E-AA52-45E4-9B47-F13F468CEB6F}" type="presOf" srcId="{791C5B14-045C-4127-959F-A222BC425006}" destId="{A06CC35E-11BA-4B34-9A5A-F7BFF3A659CF}" srcOrd="0" destOrd="2" presId="urn:microsoft.com/office/officeart/2005/8/layout/cycle6"/>
    <dgm:cxn modelId="{1B4A004F-6327-441B-B5CE-6B109467A39C}" type="presOf" srcId="{457AB659-31F1-4E13-B701-C0961EBE0250}" destId="{BA5D8860-5D69-4EE5-84CC-D77183D914E8}" srcOrd="0" destOrd="1" presId="urn:microsoft.com/office/officeart/2005/8/layout/cycle6"/>
    <dgm:cxn modelId="{EC10D1A5-D925-4D9C-A2CA-9F90DEA0105E}" srcId="{874D61B9-807A-42E4-9FB2-ACC7460233B9}" destId="{791C5B14-045C-4127-959F-A222BC425006}" srcOrd="1" destOrd="0" parTransId="{F02C8CB5-79CB-4B46-AC31-92E7B25D969D}" sibTransId="{6F506157-5158-4976-B839-94A41DC746EC}"/>
    <dgm:cxn modelId="{EBE5F444-415C-4557-95FD-DA7393237F00}" type="presOf" srcId="{82701A58-F304-4E78-B49B-72009F0DFC7E}" destId="{B3FD4571-FC2C-4A2D-98C0-D15850952009}" srcOrd="0" destOrd="0" presId="urn:microsoft.com/office/officeart/2005/8/layout/cycle6"/>
    <dgm:cxn modelId="{225577D2-95E0-4C29-B9F7-DF337D869C90}" srcId="{874D61B9-807A-42E4-9FB2-ACC7460233B9}" destId="{3F2A3977-2FD7-423F-9BFD-263C6EB5DA61}" srcOrd="0" destOrd="0" parTransId="{FE956CF2-7622-4996-964E-95B15BD0B5BB}" sibTransId="{8EF2AE79-E4B0-46ED-BAF4-EB874F7AE0F8}"/>
    <dgm:cxn modelId="{919D6F96-40EE-4FC9-8877-0E23E1FC6048}" srcId="{6F17ABFC-4C7C-480D-A4A0-43B56C31C16F}" destId="{874D61B9-807A-42E4-9FB2-ACC7460233B9}" srcOrd="1" destOrd="0" parTransId="{34890CDF-6933-4F49-931C-E88F5BF0DBE7}" sibTransId="{9C1FD33F-8E31-4C14-8E95-77E886E9B43C}"/>
    <dgm:cxn modelId="{C8D08EED-0AB6-4AF6-9354-093599570A8F}" srcId="{C20962A3-088A-4A45-AD01-FD1C6E3B8C07}" destId="{8F22A827-6572-4C07-B1F0-D8255998FF0F}" srcOrd="2" destOrd="0" parTransId="{A25E3558-0C7F-4FDD-9951-EF9CC5A211CE}" sibTransId="{83F8C97E-D542-413B-8273-39E67675B4CC}"/>
    <dgm:cxn modelId="{9C00FDCC-FF04-41E9-87E2-0E5F9424582F}" type="presOf" srcId="{874D61B9-807A-42E4-9FB2-ACC7460233B9}" destId="{A06CC35E-11BA-4B34-9A5A-F7BFF3A659CF}" srcOrd="0" destOrd="0" presId="urn:microsoft.com/office/officeart/2005/8/layout/cycle6"/>
    <dgm:cxn modelId="{A14422B9-9A0F-43DB-9790-54F5139D27C3}" type="presOf" srcId="{8375D75B-C7A8-4AFD-ABF2-3F94AE03C3D4}" destId="{30C4D031-5EA1-41D7-A9CC-9B42C9509631}" srcOrd="0" destOrd="0" presId="urn:microsoft.com/office/officeart/2005/8/layout/cycle6"/>
    <dgm:cxn modelId="{7A25B2B6-7BA9-4D73-BC01-182F433BAF6C}" type="presOf" srcId="{C503774B-BE78-4145-B066-C38D9B277AB6}" destId="{8A8986A1-0E2C-4F17-B16D-2BA81C419EBD}" srcOrd="0" destOrd="0" presId="urn:microsoft.com/office/officeart/2005/8/layout/cycle6"/>
    <dgm:cxn modelId="{6AB44389-9DFA-4EE8-AC4C-41D0E2A82DA0}" type="presOf" srcId="{9BDF1D86-5803-4DEA-BF31-B6E869355051}" destId="{E2C113C9-236B-4928-AB45-1564387F71CD}" srcOrd="0" destOrd="0" presId="urn:microsoft.com/office/officeart/2005/8/layout/cycle6"/>
    <dgm:cxn modelId="{8D72F79A-983F-469F-B0DD-38694E1BEC47}" type="presOf" srcId="{DDEB0361-FC8D-457D-A0BF-4629BB90EB7A}" destId="{A06CC35E-11BA-4B34-9A5A-F7BFF3A659CF}" srcOrd="0" destOrd="3" presId="urn:microsoft.com/office/officeart/2005/8/layout/cycle6"/>
    <dgm:cxn modelId="{0BDA0997-4D05-48D8-B99C-844EE8AFD6AA}" srcId="{6F17ABFC-4C7C-480D-A4A0-43B56C31C16F}" destId="{0A8521AA-606E-4CDF-A2F9-5BB9CF008259}" srcOrd="4" destOrd="0" parTransId="{E62DD7B5-2532-4F2E-9263-CC3C68457460}" sibTransId="{2F653FE0-F072-4E5A-843D-8C94F341DAA7}"/>
    <dgm:cxn modelId="{A46FBFF5-6893-4679-9FBF-25E1654D77DA}" type="presOf" srcId="{0A8521AA-606E-4CDF-A2F9-5BB9CF008259}" destId="{281E0590-D59F-4C67-8001-4E70CCF0FBA6}" srcOrd="0" destOrd="0" presId="urn:microsoft.com/office/officeart/2005/8/layout/cycle6"/>
    <dgm:cxn modelId="{DCDD5DAF-38ED-4583-AFCA-869B6A96F738}" srcId="{6F17ABFC-4C7C-480D-A4A0-43B56C31C16F}" destId="{C20962A3-088A-4A45-AD01-FD1C6E3B8C07}" srcOrd="0" destOrd="0" parTransId="{AC7A6E00-BC88-42A2-BA85-C765178ED670}" sibTransId="{8375D75B-C7A8-4AFD-ABF2-3F94AE03C3D4}"/>
    <dgm:cxn modelId="{3C0B1389-CB51-4FFC-A7C5-8F6E5BC20264}" type="presOf" srcId="{6F17ABFC-4C7C-480D-A4A0-43B56C31C16F}" destId="{3BAEF84B-035E-414C-9580-49D2BD29D5CB}" srcOrd="0" destOrd="0" presId="urn:microsoft.com/office/officeart/2005/8/layout/cycle6"/>
    <dgm:cxn modelId="{BF161484-FA70-499D-AADF-DB3AE83F3C71}" type="presOf" srcId="{2F653FE0-F072-4E5A-843D-8C94F341DAA7}" destId="{D09265F2-E52C-4B33-B41C-8B89A0564ECB}" srcOrd="0" destOrd="0" presId="urn:microsoft.com/office/officeart/2005/8/layout/cycle6"/>
    <dgm:cxn modelId="{7C7BDFF1-3E3E-4614-BFEC-06D0054568FA}" type="presOf" srcId="{1BC9D901-C884-407C-9D4F-5F5C20717998}" destId="{BA5D8860-5D69-4EE5-84CC-D77183D914E8}" srcOrd="0" destOrd="2" presId="urn:microsoft.com/office/officeart/2005/8/layout/cycle6"/>
    <dgm:cxn modelId="{9483CB29-DA90-4C65-A9B1-29AE4569BEA8}" srcId="{874D61B9-807A-42E4-9FB2-ACC7460233B9}" destId="{DDEB0361-FC8D-457D-A0BF-4629BB90EB7A}" srcOrd="2" destOrd="0" parTransId="{FC544C5F-A42F-48A0-9095-5327E8DBE5C2}" sibTransId="{A9E4CEB7-E65D-4688-B7BF-D84EF993BADE}"/>
    <dgm:cxn modelId="{CEE2CE1C-1FA0-478F-91F3-B26D22610C33}" type="presOf" srcId="{3F2A3977-2FD7-423F-9BFD-263C6EB5DA61}" destId="{A06CC35E-11BA-4B34-9A5A-F7BFF3A659CF}" srcOrd="0" destOrd="1" presId="urn:microsoft.com/office/officeart/2005/8/layout/cycle6"/>
    <dgm:cxn modelId="{D1032F76-7E95-490C-AACE-D052D95D19D3}" srcId="{C20962A3-088A-4A45-AD01-FD1C6E3B8C07}" destId="{457AB659-31F1-4E13-B701-C0961EBE0250}" srcOrd="0" destOrd="0" parTransId="{1A911EC7-9AC7-46F4-9C5D-7823B17CB9CB}" sibTransId="{694CD6C2-6EE0-44CA-8A4B-A7F24291EFB8}"/>
    <dgm:cxn modelId="{F5BE8F62-E3E2-4117-A6C7-2A2C6C124630}" type="presParOf" srcId="{3BAEF84B-035E-414C-9580-49D2BD29D5CB}" destId="{BA5D8860-5D69-4EE5-84CC-D77183D914E8}" srcOrd="0" destOrd="0" presId="urn:microsoft.com/office/officeart/2005/8/layout/cycle6"/>
    <dgm:cxn modelId="{24D17D53-DE32-4047-84AB-6FB550DEDFBD}" type="presParOf" srcId="{3BAEF84B-035E-414C-9580-49D2BD29D5CB}" destId="{3FAF6166-1D16-436D-83CB-2DA3AFF7D677}" srcOrd="1" destOrd="0" presId="urn:microsoft.com/office/officeart/2005/8/layout/cycle6"/>
    <dgm:cxn modelId="{1BE8C96C-2E88-467F-B16F-9BBD17F155E6}" type="presParOf" srcId="{3BAEF84B-035E-414C-9580-49D2BD29D5CB}" destId="{30C4D031-5EA1-41D7-A9CC-9B42C9509631}" srcOrd="2" destOrd="0" presId="urn:microsoft.com/office/officeart/2005/8/layout/cycle6"/>
    <dgm:cxn modelId="{1E45A512-069B-4E52-9AF5-1D9C73D8AB57}" type="presParOf" srcId="{3BAEF84B-035E-414C-9580-49D2BD29D5CB}" destId="{A06CC35E-11BA-4B34-9A5A-F7BFF3A659CF}" srcOrd="3" destOrd="0" presId="urn:microsoft.com/office/officeart/2005/8/layout/cycle6"/>
    <dgm:cxn modelId="{814E4D4D-9B28-4FB1-8205-993ACD9A84C2}" type="presParOf" srcId="{3BAEF84B-035E-414C-9580-49D2BD29D5CB}" destId="{D1B2E0A2-629D-4F46-B818-0AE79D9FB079}" srcOrd="4" destOrd="0" presId="urn:microsoft.com/office/officeart/2005/8/layout/cycle6"/>
    <dgm:cxn modelId="{D5DE7742-230F-4FD3-BD7B-B7585C59EF6A}" type="presParOf" srcId="{3BAEF84B-035E-414C-9580-49D2BD29D5CB}" destId="{68E24E56-9B85-4DD2-87BD-135E50166E4E}" srcOrd="5" destOrd="0" presId="urn:microsoft.com/office/officeart/2005/8/layout/cycle6"/>
    <dgm:cxn modelId="{6550608A-92DD-42DD-B8D0-C96930E85730}" type="presParOf" srcId="{3BAEF84B-035E-414C-9580-49D2BD29D5CB}" destId="{BABB9E8A-EDD2-41E5-97F1-3B9002855D1F}" srcOrd="6" destOrd="0" presId="urn:microsoft.com/office/officeart/2005/8/layout/cycle6"/>
    <dgm:cxn modelId="{C1C6450B-39AD-4C19-9357-6A30597C9CE3}" type="presParOf" srcId="{3BAEF84B-035E-414C-9580-49D2BD29D5CB}" destId="{E4BDD159-5662-49F5-9B36-F106F0C33309}" srcOrd="7" destOrd="0" presId="urn:microsoft.com/office/officeart/2005/8/layout/cycle6"/>
    <dgm:cxn modelId="{660A95A9-AC66-493A-8B3C-4EE09559364E}" type="presParOf" srcId="{3BAEF84B-035E-414C-9580-49D2BD29D5CB}" destId="{B3FD4571-FC2C-4A2D-98C0-D15850952009}" srcOrd="8" destOrd="0" presId="urn:microsoft.com/office/officeart/2005/8/layout/cycle6"/>
    <dgm:cxn modelId="{8F666BA8-7CAF-4F66-9CBE-0D586EE40078}" type="presParOf" srcId="{3BAEF84B-035E-414C-9580-49D2BD29D5CB}" destId="{8A8986A1-0E2C-4F17-B16D-2BA81C419EBD}" srcOrd="9" destOrd="0" presId="urn:microsoft.com/office/officeart/2005/8/layout/cycle6"/>
    <dgm:cxn modelId="{F983A17B-8FA9-4605-8EA0-F6EDFF1096D9}" type="presParOf" srcId="{3BAEF84B-035E-414C-9580-49D2BD29D5CB}" destId="{7F2324D7-350D-406D-9EC1-640DD428C8B5}" srcOrd="10" destOrd="0" presId="urn:microsoft.com/office/officeart/2005/8/layout/cycle6"/>
    <dgm:cxn modelId="{144888C4-820F-4AF1-9CB5-39EAA9FF905B}" type="presParOf" srcId="{3BAEF84B-035E-414C-9580-49D2BD29D5CB}" destId="{E2C113C9-236B-4928-AB45-1564387F71CD}" srcOrd="11" destOrd="0" presId="urn:microsoft.com/office/officeart/2005/8/layout/cycle6"/>
    <dgm:cxn modelId="{36AAA247-5938-4318-9609-66CE971FD742}" type="presParOf" srcId="{3BAEF84B-035E-414C-9580-49D2BD29D5CB}" destId="{281E0590-D59F-4C67-8001-4E70CCF0FBA6}" srcOrd="12" destOrd="0" presId="urn:microsoft.com/office/officeart/2005/8/layout/cycle6"/>
    <dgm:cxn modelId="{91B896D2-EBF2-4E67-9805-202F6889DE43}" type="presParOf" srcId="{3BAEF84B-035E-414C-9580-49D2BD29D5CB}" destId="{46168D2B-860F-4FE8-A765-736C63BCB1FE}" srcOrd="13" destOrd="0" presId="urn:microsoft.com/office/officeart/2005/8/layout/cycle6"/>
    <dgm:cxn modelId="{5EDBE848-4726-46EE-B645-A7B062FC27F9}" type="presParOf" srcId="{3BAEF84B-035E-414C-9580-49D2BD29D5CB}" destId="{D09265F2-E52C-4B33-B41C-8B89A0564ECB}"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11EC12-25D9-47DE-9C96-F68FD770E2F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79180690-ACEF-40ED-B08B-63877CE40868}">
      <dgm:prSet phldrT="[Текст]"/>
      <dgm:spPr/>
      <dgm:t>
        <a:bodyPr/>
        <a:lstStyle/>
        <a:p>
          <a:r>
            <a:rPr lang="ru-RU" dirty="0" smtClean="0"/>
            <a:t>НАЛИВОМ  ВОДЫ</a:t>
          </a:r>
          <a:endParaRPr lang="ru-RU" dirty="0"/>
        </a:p>
      </dgm:t>
    </dgm:pt>
    <dgm:pt modelId="{96B99699-553A-4A66-9FA7-8887028EA163}" type="parTrans" cxnId="{0FA1FD27-3615-4162-8EAF-F23836E3685B}">
      <dgm:prSet/>
      <dgm:spPr/>
      <dgm:t>
        <a:bodyPr/>
        <a:lstStyle/>
        <a:p>
          <a:endParaRPr lang="ru-RU"/>
        </a:p>
      </dgm:t>
    </dgm:pt>
    <dgm:pt modelId="{DFD5BD92-82DC-4CAB-9808-EE88FB45BCAF}" type="sibTrans" cxnId="{0FA1FD27-3615-4162-8EAF-F23836E3685B}">
      <dgm:prSet/>
      <dgm:spPr/>
      <dgm:t>
        <a:bodyPr/>
        <a:lstStyle/>
        <a:p>
          <a:endParaRPr lang="ru-RU"/>
        </a:p>
      </dgm:t>
    </dgm:pt>
    <dgm:pt modelId="{6FE094FF-2E4A-4853-990F-573A8A19B253}">
      <dgm:prSet phldrT="[Текст]"/>
      <dgm:spPr/>
      <dgm:t>
        <a:bodyPr/>
        <a:lstStyle/>
        <a:p>
          <a:r>
            <a:rPr lang="ru-RU" smtClean="0"/>
            <a:t>ПОЛИВОМ ВОДЫ</a:t>
          </a:r>
          <a:endParaRPr lang="ru-RU" dirty="0"/>
        </a:p>
      </dgm:t>
    </dgm:pt>
    <dgm:pt modelId="{699754E6-C2BA-462B-A0B7-60B205D0A4EF}" type="parTrans" cxnId="{30C4FEB7-19B1-45CB-96C1-F19956C2AEFA}">
      <dgm:prSet/>
      <dgm:spPr/>
      <dgm:t>
        <a:bodyPr/>
        <a:lstStyle/>
        <a:p>
          <a:endParaRPr lang="ru-RU"/>
        </a:p>
      </dgm:t>
    </dgm:pt>
    <dgm:pt modelId="{BB503BBC-AFB2-4E5E-B409-04866E5AC8B3}" type="sibTrans" cxnId="{30C4FEB7-19B1-45CB-96C1-F19956C2AEFA}">
      <dgm:prSet/>
      <dgm:spPr/>
      <dgm:t>
        <a:bodyPr/>
        <a:lstStyle/>
        <a:p>
          <a:endParaRPr lang="ru-RU"/>
        </a:p>
      </dgm:t>
    </dgm:pt>
    <dgm:pt modelId="{0592BCC7-B050-40A8-8EA0-DA20FDA28B7F}">
      <dgm:prSet phldrT="[Текст]"/>
      <dgm:spPr/>
      <dgm:t>
        <a:bodyPr/>
        <a:lstStyle/>
        <a:p>
          <a:r>
            <a:rPr lang="ru-RU" dirty="0" smtClean="0"/>
            <a:t>ПОД  ДАВЛЕНИЕМ</a:t>
          </a:r>
          <a:endParaRPr lang="ru-RU" dirty="0"/>
        </a:p>
      </dgm:t>
    </dgm:pt>
    <dgm:pt modelId="{0AB6C1CB-3F12-4C9D-85BF-94D471108E3A}" type="parTrans" cxnId="{E47488D3-D1DB-4C2B-A527-09D4FD8F2B17}">
      <dgm:prSet/>
      <dgm:spPr/>
      <dgm:t>
        <a:bodyPr/>
        <a:lstStyle/>
        <a:p>
          <a:endParaRPr lang="ru-RU"/>
        </a:p>
      </dgm:t>
    </dgm:pt>
    <dgm:pt modelId="{65CF801F-FDC6-4CBC-BFE7-5A08480E3C6F}" type="sibTrans" cxnId="{E47488D3-D1DB-4C2B-A527-09D4FD8F2B17}">
      <dgm:prSet/>
      <dgm:spPr/>
      <dgm:t>
        <a:bodyPr/>
        <a:lstStyle/>
        <a:p>
          <a:endParaRPr lang="ru-RU"/>
        </a:p>
      </dgm:t>
    </dgm:pt>
    <dgm:pt modelId="{09418A46-6A45-4EC2-9FBF-533C0ECDC55B}" type="pres">
      <dgm:prSet presAssocID="{BD11EC12-25D9-47DE-9C96-F68FD770E2FC}" presName="linear" presStyleCnt="0">
        <dgm:presLayoutVars>
          <dgm:dir/>
          <dgm:animLvl val="lvl"/>
          <dgm:resizeHandles val="exact"/>
        </dgm:presLayoutVars>
      </dgm:prSet>
      <dgm:spPr/>
      <dgm:t>
        <a:bodyPr/>
        <a:lstStyle/>
        <a:p>
          <a:endParaRPr lang="ru-RU"/>
        </a:p>
      </dgm:t>
    </dgm:pt>
    <dgm:pt modelId="{1CE44B9F-7C6E-4235-9137-AD2C9BDCA1F2}" type="pres">
      <dgm:prSet presAssocID="{79180690-ACEF-40ED-B08B-63877CE40868}" presName="parentLin" presStyleCnt="0"/>
      <dgm:spPr/>
    </dgm:pt>
    <dgm:pt modelId="{EA423961-7B0B-4A86-9861-84712272E379}" type="pres">
      <dgm:prSet presAssocID="{79180690-ACEF-40ED-B08B-63877CE40868}" presName="parentLeftMargin" presStyleLbl="node1" presStyleIdx="0" presStyleCnt="3"/>
      <dgm:spPr/>
      <dgm:t>
        <a:bodyPr/>
        <a:lstStyle/>
        <a:p>
          <a:endParaRPr lang="ru-RU"/>
        </a:p>
      </dgm:t>
    </dgm:pt>
    <dgm:pt modelId="{AAC2CACB-600C-41FF-AF1F-AB3E0AE89DE7}" type="pres">
      <dgm:prSet presAssocID="{79180690-ACEF-40ED-B08B-63877CE40868}" presName="parentText" presStyleLbl="node1" presStyleIdx="0" presStyleCnt="3" custScaleY="109424">
        <dgm:presLayoutVars>
          <dgm:chMax val="0"/>
          <dgm:bulletEnabled val="1"/>
        </dgm:presLayoutVars>
      </dgm:prSet>
      <dgm:spPr/>
      <dgm:t>
        <a:bodyPr/>
        <a:lstStyle/>
        <a:p>
          <a:endParaRPr lang="ru-RU"/>
        </a:p>
      </dgm:t>
    </dgm:pt>
    <dgm:pt modelId="{CBE432DC-5D10-47CB-BA2C-D9F655090FEE}" type="pres">
      <dgm:prSet presAssocID="{79180690-ACEF-40ED-B08B-63877CE40868}" presName="negativeSpace" presStyleCnt="0"/>
      <dgm:spPr/>
    </dgm:pt>
    <dgm:pt modelId="{9BF7DC8B-AB30-4B31-AEEC-2C0F117A667F}" type="pres">
      <dgm:prSet presAssocID="{79180690-ACEF-40ED-B08B-63877CE40868}" presName="childText" presStyleLbl="conFgAcc1" presStyleIdx="0" presStyleCnt="3">
        <dgm:presLayoutVars>
          <dgm:bulletEnabled val="1"/>
        </dgm:presLayoutVars>
      </dgm:prSet>
      <dgm:spPr/>
    </dgm:pt>
    <dgm:pt modelId="{D6D82591-D513-436A-A241-5BBA40139853}" type="pres">
      <dgm:prSet presAssocID="{DFD5BD92-82DC-4CAB-9808-EE88FB45BCAF}" presName="spaceBetweenRectangles" presStyleCnt="0"/>
      <dgm:spPr/>
    </dgm:pt>
    <dgm:pt modelId="{2E68C4C4-9F08-45AB-AC21-49366F2F9D16}" type="pres">
      <dgm:prSet presAssocID="{6FE094FF-2E4A-4853-990F-573A8A19B253}" presName="parentLin" presStyleCnt="0"/>
      <dgm:spPr/>
    </dgm:pt>
    <dgm:pt modelId="{5A888DCE-8E1E-44E8-8CE3-CF7D02B836F3}" type="pres">
      <dgm:prSet presAssocID="{6FE094FF-2E4A-4853-990F-573A8A19B253}" presName="parentLeftMargin" presStyleLbl="node1" presStyleIdx="0" presStyleCnt="3"/>
      <dgm:spPr/>
      <dgm:t>
        <a:bodyPr/>
        <a:lstStyle/>
        <a:p>
          <a:endParaRPr lang="ru-RU"/>
        </a:p>
      </dgm:t>
    </dgm:pt>
    <dgm:pt modelId="{6CEABA79-1550-4EF4-A55C-7BB5ABC3F863}" type="pres">
      <dgm:prSet presAssocID="{6FE094FF-2E4A-4853-990F-573A8A19B253}" presName="parentText" presStyleLbl="node1" presStyleIdx="1" presStyleCnt="3">
        <dgm:presLayoutVars>
          <dgm:chMax val="0"/>
          <dgm:bulletEnabled val="1"/>
        </dgm:presLayoutVars>
      </dgm:prSet>
      <dgm:spPr/>
      <dgm:t>
        <a:bodyPr/>
        <a:lstStyle/>
        <a:p>
          <a:endParaRPr lang="ru-RU"/>
        </a:p>
      </dgm:t>
    </dgm:pt>
    <dgm:pt modelId="{52DF420A-252E-4E1B-BE25-908E7E03231B}" type="pres">
      <dgm:prSet presAssocID="{6FE094FF-2E4A-4853-990F-573A8A19B253}" presName="negativeSpace" presStyleCnt="0"/>
      <dgm:spPr/>
    </dgm:pt>
    <dgm:pt modelId="{BD165386-E350-46A6-93AE-A1B3459F51CA}" type="pres">
      <dgm:prSet presAssocID="{6FE094FF-2E4A-4853-990F-573A8A19B253}" presName="childText" presStyleLbl="conFgAcc1" presStyleIdx="1" presStyleCnt="3">
        <dgm:presLayoutVars>
          <dgm:bulletEnabled val="1"/>
        </dgm:presLayoutVars>
      </dgm:prSet>
      <dgm:spPr/>
    </dgm:pt>
    <dgm:pt modelId="{C03CD5CE-68CD-4310-85AB-B2F2EF6F29F4}" type="pres">
      <dgm:prSet presAssocID="{BB503BBC-AFB2-4E5E-B409-04866E5AC8B3}" presName="spaceBetweenRectangles" presStyleCnt="0"/>
      <dgm:spPr/>
    </dgm:pt>
    <dgm:pt modelId="{E78073DE-D3BF-4369-A147-DD75087C76EC}" type="pres">
      <dgm:prSet presAssocID="{0592BCC7-B050-40A8-8EA0-DA20FDA28B7F}" presName="parentLin" presStyleCnt="0"/>
      <dgm:spPr/>
    </dgm:pt>
    <dgm:pt modelId="{934354EF-6549-4F09-9A17-63708477CBE3}" type="pres">
      <dgm:prSet presAssocID="{0592BCC7-B050-40A8-8EA0-DA20FDA28B7F}" presName="parentLeftMargin" presStyleLbl="node1" presStyleIdx="1" presStyleCnt="3"/>
      <dgm:spPr/>
      <dgm:t>
        <a:bodyPr/>
        <a:lstStyle/>
        <a:p>
          <a:endParaRPr lang="ru-RU"/>
        </a:p>
      </dgm:t>
    </dgm:pt>
    <dgm:pt modelId="{7EF7AA64-4131-4092-B719-DC36CC1A32CB}" type="pres">
      <dgm:prSet presAssocID="{0592BCC7-B050-40A8-8EA0-DA20FDA28B7F}" presName="parentText" presStyleLbl="node1" presStyleIdx="2" presStyleCnt="3">
        <dgm:presLayoutVars>
          <dgm:chMax val="0"/>
          <dgm:bulletEnabled val="1"/>
        </dgm:presLayoutVars>
      </dgm:prSet>
      <dgm:spPr/>
      <dgm:t>
        <a:bodyPr/>
        <a:lstStyle/>
        <a:p>
          <a:endParaRPr lang="ru-RU"/>
        </a:p>
      </dgm:t>
    </dgm:pt>
    <dgm:pt modelId="{C09F553F-04A7-4889-9A24-9EE96AC26607}" type="pres">
      <dgm:prSet presAssocID="{0592BCC7-B050-40A8-8EA0-DA20FDA28B7F}" presName="negativeSpace" presStyleCnt="0"/>
      <dgm:spPr/>
    </dgm:pt>
    <dgm:pt modelId="{E755170A-B9EE-4FC1-921F-BFF8E9DCB352}" type="pres">
      <dgm:prSet presAssocID="{0592BCC7-B050-40A8-8EA0-DA20FDA28B7F}" presName="childText" presStyleLbl="conFgAcc1" presStyleIdx="2" presStyleCnt="3">
        <dgm:presLayoutVars>
          <dgm:bulletEnabled val="1"/>
        </dgm:presLayoutVars>
      </dgm:prSet>
      <dgm:spPr/>
    </dgm:pt>
  </dgm:ptLst>
  <dgm:cxnLst>
    <dgm:cxn modelId="{E47488D3-D1DB-4C2B-A527-09D4FD8F2B17}" srcId="{BD11EC12-25D9-47DE-9C96-F68FD770E2FC}" destId="{0592BCC7-B050-40A8-8EA0-DA20FDA28B7F}" srcOrd="2" destOrd="0" parTransId="{0AB6C1CB-3F12-4C9D-85BF-94D471108E3A}" sibTransId="{65CF801F-FDC6-4CBC-BFE7-5A08480E3C6F}"/>
    <dgm:cxn modelId="{74DBB9EC-4AF1-4E3D-8389-7F9DD5CF20AA}" type="presOf" srcId="{6FE094FF-2E4A-4853-990F-573A8A19B253}" destId="{5A888DCE-8E1E-44E8-8CE3-CF7D02B836F3}" srcOrd="0" destOrd="0" presId="urn:microsoft.com/office/officeart/2005/8/layout/list1"/>
    <dgm:cxn modelId="{90639817-22D1-4554-AEC9-CBDC8EA24A85}" type="presOf" srcId="{6FE094FF-2E4A-4853-990F-573A8A19B253}" destId="{6CEABA79-1550-4EF4-A55C-7BB5ABC3F863}" srcOrd="1" destOrd="0" presId="urn:microsoft.com/office/officeart/2005/8/layout/list1"/>
    <dgm:cxn modelId="{86B94B14-B370-4E47-930D-14A3702E2457}" type="presOf" srcId="{BD11EC12-25D9-47DE-9C96-F68FD770E2FC}" destId="{09418A46-6A45-4EC2-9FBF-533C0ECDC55B}" srcOrd="0" destOrd="0" presId="urn:microsoft.com/office/officeart/2005/8/layout/list1"/>
    <dgm:cxn modelId="{B4B5BFCF-3E89-4BD3-BB39-C438A541E416}" type="presOf" srcId="{0592BCC7-B050-40A8-8EA0-DA20FDA28B7F}" destId="{934354EF-6549-4F09-9A17-63708477CBE3}" srcOrd="0" destOrd="0" presId="urn:microsoft.com/office/officeart/2005/8/layout/list1"/>
    <dgm:cxn modelId="{9DB77C71-C443-4C30-A2D6-DD3CA53C5DD5}" type="presOf" srcId="{79180690-ACEF-40ED-B08B-63877CE40868}" destId="{AAC2CACB-600C-41FF-AF1F-AB3E0AE89DE7}" srcOrd="1" destOrd="0" presId="urn:microsoft.com/office/officeart/2005/8/layout/list1"/>
    <dgm:cxn modelId="{EAA2202A-1843-409E-B239-79B3284774FE}" type="presOf" srcId="{0592BCC7-B050-40A8-8EA0-DA20FDA28B7F}" destId="{7EF7AA64-4131-4092-B719-DC36CC1A32CB}" srcOrd="1" destOrd="0" presId="urn:microsoft.com/office/officeart/2005/8/layout/list1"/>
    <dgm:cxn modelId="{0FA1FD27-3615-4162-8EAF-F23836E3685B}" srcId="{BD11EC12-25D9-47DE-9C96-F68FD770E2FC}" destId="{79180690-ACEF-40ED-B08B-63877CE40868}" srcOrd="0" destOrd="0" parTransId="{96B99699-553A-4A66-9FA7-8887028EA163}" sibTransId="{DFD5BD92-82DC-4CAB-9808-EE88FB45BCAF}"/>
    <dgm:cxn modelId="{30C4FEB7-19B1-45CB-96C1-F19956C2AEFA}" srcId="{BD11EC12-25D9-47DE-9C96-F68FD770E2FC}" destId="{6FE094FF-2E4A-4853-990F-573A8A19B253}" srcOrd="1" destOrd="0" parTransId="{699754E6-C2BA-462B-A0B7-60B205D0A4EF}" sibTransId="{BB503BBC-AFB2-4E5E-B409-04866E5AC8B3}"/>
    <dgm:cxn modelId="{0734B0C1-BD3A-4861-A6AB-89EF049F85C5}" type="presOf" srcId="{79180690-ACEF-40ED-B08B-63877CE40868}" destId="{EA423961-7B0B-4A86-9861-84712272E379}" srcOrd="0" destOrd="0" presId="urn:microsoft.com/office/officeart/2005/8/layout/list1"/>
    <dgm:cxn modelId="{5AD942D4-7B58-4871-A5A2-4C077B787C85}" type="presParOf" srcId="{09418A46-6A45-4EC2-9FBF-533C0ECDC55B}" destId="{1CE44B9F-7C6E-4235-9137-AD2C9BDCA1F2}" srcOrd="0" destOrd="0" presId="urn:microsoft.com/office/officeart/2005/8/layout/list1"/>
    <dgm:cxn modelId="{FE14DAD1-557E-4279-A00A-B1201023E7F8}" type="presParOf" srcId="{1CE44B9F-7C6E-4235-9137-AD2C9BDCA1F2}" destId="{EA423961-7B0B-4A86-9861-84712272E379}" srcOrd="0" destOrd="0" presId="urn:microsoft.com/office/officeart/2005/8/layout/list1"/>
    <dgm:cxn modelId="{B4287E50-1DE9-4F8D-9836-5854855FEB0F}" type="presParOf" srcId="{1CE44B9F-7C6E-4235-9137-AD2C9BDCA1F2}" destId="{AAC2CACB-600C-41FF-AF1F-AB3E0AE89DE7}" srcOrd="1" destOrd="0" presId="urn:microsoft.com/office/officeart/2005/8/layout/list1"/>
    <dgm:cxn modelId="{FC04C1D2-21AF-4798-A538-18ACF3858D38}" type="presParOf" srcId="{09418A46-6A45-4EC2-9FBF-533C0ECDC55B}" destId="{CBE432DC-5D10-47CB-BA2C-D9F655090FEE}" srcOrd="1" destOrd="0" presId="urn:microsoft.com/office/officeart/2005/8/layout/list1"/>
    <dgm:cxn modelId="{E3010BE8-AA78-4484-B955-F4878BE14153}" type="presParOf" srcId="{09418A46-6A45-4EC2-9FBF-533C0ECDC55B}" destId="{9BF7DC8B-AB30-4B31-AEEC-2C0F117A667F}" srcOrd="2" destOrd="0" presId="urn:microsoft.com/office/officeart/2005/8/layout/list1"/>
    <dgm:cxn modelId="{497F8323-35A6-41DE-B0CB-71553E7F78F1}" type="presParOf" srcId="{09418A46-6A45-4EC2-9FBF-533C0ECDC55B}" destId="{D6D82591-D513-436A-A241-5BBA40139853}" srcOrd="3" destOrd="0" presId="urn:microsoft.com/office/officeart/2005/8/layout/list1"/>
    <dgm:cxn modelId="{1A0B21E1-2637-4F08-89AA-6B4794654805}" type="presParOf" srcId="{09418A46-6A45-4EC2-9FBF-533C0ECDC55B}" destId="{2E68C4C4-9F08-45AB-AC21-49366F2F9D16}" srcOrd="4" destOrd="0" presId="urn:microsoft.com/office/officeart/2005/8/layout/list1"/>
    <dgm:cxn modelId="{8069FA45-EABC-4387-B15C-6C55D2BC0222}" type="presParOf" srcId="{2E68C4C4-9F08-45AB-AC21-49366F2F9D16}" destId="{5A888DCE-8E1E-44E8-8CE3-CF7D02B836F3}" srcOrd="0" destOrd="0" presId="urn:microsoft.com/office/officeart/2005/8/layout/list1"/>
    <dgm:cxn modelId="{4685FF9C-651F-428E-A1D4-E0E5850B7D1E}" type="presParOf" srcId="{2E68C4C4-9F08-45AB-AC21-49366F2F9D16}" destId="{6CEABA79-1550-4EF4-A55C-7BB5ABC3F863}" srcOrd="1" destOrd="0" presId="urn:microsoft.com/office/officeart/2005/8/layout/list1"/>
    <dgm:cxn modelId="{D97EAA4E-B64D-4F35-A896-65805243E9DC}" type="presParOf" srcId="{09418A46-6A45-4EC2-9FBF-533C0ECDC55B}" destId="{52DF420A-252E-4E1B-BE25-908E7E03231B}" srcOrd="5" destOrd="0" presId="urn:microsoft.com/office/officeart/2005/8/layout/list1"/>
    <dgm:cxn modelId="{325A2B0F-6A43-4B0C-BF06-71DAC0C33ECF}" type="presParOf" srcId="{09418A46-6A45-4EC2-9FBF-533C0ECDC55B}" destId="{BD165386-E350-46A6-93AE-A1B3459F51CA}" srcOrd="6" destOrd="0" presId="urn:microsoft.com/office/officeart/2005/8/layout/list1"/>
    <dgm:cxn modelId="{7BD02100-4D8E-4E4D-B018-364EE9785690}" type="presParOf" srcId="{09418A46-6A45-4EC2-9FBF-533C0ECDC55B}" destId="{C03CD5CE-68CD-4310-85AB-B2F2EF6F29F4}" srcOrd="7" destOrd="0" presId="urn:microsoft.com/office/officeart/2005/8/layout/list1"/>
    <dgm:cxn modelId="{9188AC92-7B76-404E-8EE3-10B55CFB4FB9}" type="presParOf" srcId="{09418A46-6A45-4EC2-9FBF-533C0ECDC55B}" destId="{E78073DE-D3BF-4369-A147-DD75087C76EC}" srcOrd="8" destOrd="0" presId="urn:microsoft.com/office/officeart/2005/8/layout/list1"/>
    <dgm:cxn modelId="{E3A5EF37-D1B4-409A-A384-24240BFE93B8}" type="presParOf" srcId="{E78073DE-D3BF-4369-A147-DD75087C76EC}" destId="{934354EF-6549-4F09-9A17-63708477CBE3}" srcOrd="0" destOrd="0" presId="urn:microsoft.com/office/officeart/2005/8/layout/list1"/>
    <dgm:cxn modelId="{08473120-1C6F-4225-897C-5218604EB06D}" type="presParOf" srcId="{E78073DE-D3BF-4369-A147-DD75087C76EC}" destId="{7EF7AA64-4131-4092-B719-DC36CC1A32CB}" srcOrd="1" destOrd="0" presId="urn:microsoft.com/office/officeart/2005/8/layout/list1"/>
    <dgm:cxn modelId="{D4B71FE1-33F8-4BA5-97C5-969F70639060}" type="presParOf" srcId="{09418A46-6A45-4EC2-9FBF-533C0ECDC55B}" destId="{C09F553F-04A7-4889-9A24-9EE96AC26607}" srcOrd="9" destOrd="0" presId="urn:microsoft.com/office/officeart/2005/8/layout/list1"/>
    <dgm:cxn modelId="{9C9F6401-F9BA-43BD-9582-0B3169EF1D2C}" type="presParOf" srcId="{09418A46-6A45-4EC2-9FBF-533C0ECDC55B}" destId="{E755170A-B9EE-4FC1-921F-BFF8E9DCB35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167FFF-9815-4922-964A-05D4C1BA62B9}" type="datetimeFigureOut">
              <a:rPr lang="ru-RU" smtClean="0"/>
              <a:pPr/>
              <a:t>12.11.2020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8E4FC2-816F-4621-AE79-FD3B4CB69AB3}" type="slidenum">
              <a:rPr lang="ru-RU" smtClean="0"/>
              <a:pPr/>
              <a:t>‹#›</a:t>
            </a:fld>
            <a:endParaRPr lang="ru-RU"/>
          </a:p>
        </p:txBody>
      </p:sp>
    </p:spTree>
    <p:extLst>
      <p:ext uri="{BB962C8B-B14F-4D97-AF65-F5344CB8AC3E}">
        <p14:creationId xmlns:p14="http://schemas.microsoft.com/office/powerpoint/2010/main" val="2880505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8E4FC2-816F-4621-AE79-FD3B4CB69AB3}" type="slidenum">
              <a:rPr lang="ru-RU" smtClean="0"/>
              <a:pPr/>
              <a:t>26</a:t>
            </a:fld>
            <a:endParaRPr lang="ru-RU"/>
          </a:p>
        </p:txBody>
      </p:sp>
    </p:spTree>
    <p:extLst>
      <p:ext uri="{BB962C8B-B14F-4D97-AF65-F5344CB8AC3E}">
        <p14:creationId xmlns:p14="http://schemas.microsoft.com/office/powerpoint/2010/main" val="276498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8E4FC2-816F-4621-AE79-FD3B4CB69AB3}" type="slidenum">
              <a:rPr lang="ru-RU" smtClean="0"/>
              <a:pPr/>
              <a:t>39</a:t>
            </a:fld>
            <a:endParaRPr lang="ru-RU"/>
          </a:p>
        </p:txBody>
      </p:sp>
    </p:spTree>
    <p:extLst>
      <p:ext uri="{BB962C8B-B14F-4D97-AF65-F5344CB8AC3E}">
        <p14:creationId xmlns:p14="http://schemas.microsoft.com/office/powerpoint/2010/main" val="4031790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12.11.2020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dir="d"/>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Philip-a@mail.r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8.xml"/><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331640" y="692696"/>
            <a:ext cx="6400800" cy="5040560"/>
          </a:xfrm>
        </p:spPr>
        <p:txBody>
          <a:bodyPr>
            <a:normAutofit fontScale="77500" lnSpcReduction="20000"/>
          </a:bodyPr>
          <a:lstStyle/>
          <a:p>
            <a:r>
              <a:rPr lang="ru-RU" dirty="0" smtClean="0"/>
              <a:t>Ознакомьтесь с материалами презентации. Подготовьте краткий опорный конспект по темам: «Разрушающие виды контроля» и «Контроль непроницаемости сварных швов». </a:t>
            </a:r>
            <a:r>
              <a:rPr lang="ru-RU" altLang="ru-RU" dirty="0">
                <a:cs typeface="Calibri" panose="020F0502020204030204" pitchFamily="34" charset="0"/>
              </a:rPr>
              <a:t>Занятие пройдет </a:t>
            </a:r>
            <a:r>
              <a:rPr lang="ru-RU" altLang="ru-RU" dirty="0"/>
              <a:t>в формате видеоконференции </a:t>
            </a:r>
            <a:r>
              <a:rPr lang="ru-RU" altLang="ru-RU" dirty="0" smtClean="0"/>
              <a:t>13.11.2020 </a:t>
            </a:r>
            <a:r>
              <a:rPr lang="ru-RU" altLang="ru-RU" dirty="0"/>
              <a:t>в </a:t>
            </a:r>
            <a:r>
              <a:rPr lang="ru-RU" altLang="ru-RU" dirty="0" smtClean="0"/>
              <a:t>14.50 </a:t>
            </a:r>
            <a:r>
              <a:rPr lang="ru-RU" altLang="ru-RU" dirty="0"/>
              <a:t>на </a:t>
            </a:r>
            <a:r>
              <a:rPr lang="ru-RU" altLang="ru-RU" dirty="0" err="1"/>
              <a:t>Zoom</a:t>
            </a:r>
            <a:r>
              <a:rPr lang="ru-RU" altLang="ru-RU" dirty="0"/>
              <a:t> (предварительно скачать </a:t>
            </a:r>
            <a:r>
              <a:rPr lang="ru-RU" altLang="ru-RU" dirty="0" err="1"/>
              <a:t>Zoom</a:t>
            </a:r>
            <a:r>
              <a:rPr lang="ru-RU" altLang="ru-RU" dirty="0"/>
              <a:t> на телефон, ноутбук, компьютер или планшет, регистрация не требуется). Идентификатор конференции: </a:t>
            </a:r>
            <a:r>
              <a:rPr lang="ru-RU" dirty="0"/>
              <a:t>799 2223 0301</a:t>
            </a:r>
            <a:r>
              <a:rPr lang="ru-RU" altLang="ru-RU" dirty="0" smtClean="0"/>
              <a:t>. </a:t>
            </a:r>
            <a:r>
              <a:rPr lang="ru-RU" altLang="ru-RU" dirty="0"/>
              <a:t>Код доступа:  </a:t>
            </a:r>
            <a:r>
              <a:rPr lang="en-US" b="1" dirty="0"/>
              <a:t>Z5eVLg</a:t>
            </a:r>
            <a:r>
              <a:rPr lang="ru-RU" altLang="ru-RU" dirty="0" smtClean="0"/>
              <a:t>.</a:t>
            </a:r>
            <a:r>
              <a:rPr lang="ru-RU" altLang="ru-RU" dirty="0"/>
              <a:t/>
            </a:r>
            <a:br>
              <a:rPr lang="ru-RU" altLang="ru-RU" dirty="0"/>
            </a:br>
            <a:r>
              <a:rPr lang="ru-RU" altLang="ru-RU" dirty="0" smtClean="0"/>
              <a:t>Выполните итоговый тест, который находится в задании. Бланк теста с ответами прислать на почту </a:t>
            </a:r>
            <a:r>
              <a:rPr lang="en-US" altLang="ru-RU" dirty="0" smtClean="0">
                <a:hlinkClick r:id="rId2"/>
              </a:rPr>
              <a:t>Philip-a@mail.ru</a:t>
            </a:r>
            <a:r>
              <a:rPr lang="en-US" altLang="ru-RU" dirty="0" smtClean="0"/>
              <a:t> </a:t>
            </a:r>
            <a:r>
              <a:rPr lang="ru-RU" altLang="ru-RU" dirty="0" smtClean="0"/>
              <a:t>не позднее 18.00 13.11.2020</a:t>
            </a:r>
            <a:r>
              <a:rPr lang="ru-RU" dirty="0" smtClean="0"/>
              <a:t> </a:t>
            </a:r>
            <a:endParaRPr lang="ru-RU" dirty="0"/>
          </a:p>
        </p:txBody>
      </p:sp>
    </p:spTree>
    <p:extLst>
      <p:ext uri="{BB962C8B-B14F-4D97-AF65-F5344CB8AC3E}">
        <p14:creationId xmlns:p14="http://schemas.microsoft.com/office/powerpoint/2010/main" val="612186789"/>
      </p:ext>
    </p:extLst>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smtClean="0"/>
              <a:t>МЕТОДЫ КОНТРОЛЯ КАЧЕСТВА СВАРНЫХ ШВОВ</a:t>
            </a:r>
            <a:endParaRPr lang="ru-RU" i="1" dirty="0"/>
          </a:p>
        </p:txBody>
      </p:sp>
      <p:pic>
        <p:nvPicPr>
          <p:cNvPr id="3" name="Picture 4" descr="http://tgcs.ru/wp-content/uploads/2012/04/IMG_85202-1024x682.jpg"/>
          <p:cNvPicPr>
            <a:picLocks noChangeAspect="1" noChangeArrowheads="1"/>
          </p:cNvPicPr>
          <p:nvPr/>
        </p:nvPicPr>
        <p:blipFill>
          <a:blip r:embed="rId2" cstate="print"/>
          <a:srcRect/>
          <a:stretch>
            <a:fillRect/>
          </a:stretch>
        </p:blipFill>
        <p:spPr bwMode="auto">
          <a:xfrm>
            <a:off x="467544" y="1628800"/>
            <a:ext cx="8320593" cy="5051153"/>
          </a:xfrm>
          <a:prstGeom prst="rect">
            <a:avLst/>
          </a:prstGeom>
          <a:noFill/>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57200" y="274638"/>
            <a:ext cx="8229600" cy="778098"/>
          </a:xfrm>
        </p:spPr>
        <p:txBody>
          <a:bodyPr>
            <a:normAutofit/>
          </a:bodyPr>
          <a:lstStyle/>
          <a:p>
            <a:r>
              <a:rPr lang="ru-RU" sz="4000" dirty="0" smtClean="0">
                <a:latin typeface="Times New Roman" pitchFamily="18" charset="0"/>
                <a:cs typeface="Times New Roman" pitchFamily="18" charset="0"/>
              </a:rPr>
              <a:t>МЕТОДЫ  КОНТРОЛЯ</a:t>
            </a:r>
            <a:endParaRPr lang="ru-RU" sz="4000" dirty="0">
              <a:latin typeface="Times New Roman" pitchFamily="18" charset="0"/>
              <a:cs typeface="Times New Roman" pitchFamily="18" charset="0"/>
            </a:endParaRPr>
          </a:p>
        </p:txBody>
      </p:sp>
      <p:graphicFrame>
        <p:nvGraphicFramePr>
          <p:cNvPr id="10" name="Содержимое 9"/>
          <p:cNvGraphicFramePr>
            <a:graphicFrameLocks noGrp="1"/>
          </p:cNvGraphicFramePr>
          <p:nvPr>
            <p:ph idx="1"/>
          </p:nvPr>
        </p:nvGraphicFramePr>
        <p:xfrm>
          <a:off x="457200" y="1124744"/>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2"/>
          <p:cNvSpPr>
            <a:spLocks noGrp="1"/>
          </p:cNvSpPr>
          <p:nvPr>
            <p:ph type="title"/>
          </p:nvPr>
        </p:nvSpPr>
        <p:spPr>
          <a:xfrm>
            <a:off x="457200" y="274638"/>
            <a:ext cx="8229600" cy="634082"/>
          </a:xfrm>
        </p:spPr>
        <p:txBody>
          <a:bodyPr>
            <a:normAutofit/>
          </a:bodyPr>
          <a:lstStyle/>
          <a:p>
            <a:r>
              <a:rPr lang="ru-RU" sz="2400" b="1" dirty="0" smtClean="0">
                <a:latin typeface="Times New Roman" pitchFamily="18" charset="0"/>
                <a:cs typeface="Times New Roman" pitchFamily="18" charset="0"/>
              </a:rPr>
              <a:t>ВЫПОЛНЕНИЕ     КОНТРОЛЯ </a:t>
            </a:r>
            <a:endParaRPr lang="ru-RU" sz="2400" b="1" dirty="0">
              <a:latin typeface="Times New Roman" pitchFamily="18" charset="0"/>
              <a:cs typeface="Times New Roman" pitchFamily="18" charset="0"/>
            </a:endParaRPr>
          </a:p>
        </p:txBody>
      </p:sp>
      <p:sp>
        <p:nvSpPr>
          <p:cNvPr id="3" name="Текст 2"/>
          <p:cNvSpPr>
            <a:spLocks noGrp="1"/>
          </p:cNvSpPr>
          <p:nvPr>
            <p:ph sz="half" idx="1"/>
          </p:nvPr>
        </p:nvSpPr>
        <p:spPr>
          <a:xfrm>
            <a:off x="467544" y="908720"/>
            <a:ext cx="4038600" cy="5256584"/>
          </a:xfrm>
        </p:spPr>
        <p:txBody>
          <a:bodyPr>
            <a:normAutofit/>
          </a:bodyPr>
          <a:lstStyle/>
          <a:p>
            <a:pPr algn="just"/>
            <a:r>
              <a:rPr lang="ru-RU" sz="2000" b="1" dirty="0" smtClean="0">
                <a:latin typeface="Times New Roman" pitchFamily="18" charset="0"/>
                <a:cs typeface="Times New Roman" pitchFamily="18" charset="0"/>
              </a:rPr>
              <a:t>Разрушающие испытания </a:t>
            </a:r>
            <a:r>
              <a:rPr lang="ru-RU" sz="2000" dirty="0" smtClean="0">
                <a:latin typeface="Times New Roman" pitchFamily="18" charset="0"/>
                <a:cs typeface="Times New Roman" pitchFamily="18" charset="0"/>
              </a:rPr>
              <a:t>проводят на образцах-свидетелях, моделях и реже на самих изделиях для получения информации, прямо характеризующей прочность, качество или надежность соединений. </a:t>
            </a:r>
          </a:p>
          <a:p>
            <a:endParaRPr lang="ru-RU" dirty="0"/>
          </a:p>
        </p:txBody>
      </p:sp>
      <p:sp>
        <p:nvSpPr>
          <p:cNvPr id="14" name="Содержимое 13"/>
          <p:cNvSpPr>
            <a:spLocks noGrp="1"/>
          </p:cNvSpPr>
          <p:nvPr>
            <p:ph sz="half" idx="2"/>
          </p:nvPr>
        </p:nvSpPr>
        <p:spPr>
          <a:xfrm>
            <a:off x="4648200" y="908720"/>
            <a:ext cx="4038600" cy="5217443"/>
          </a:xfrm>
        </p:spPr>
        <p:txBody>
          <a:bodyPr>
            <a:normAutofit/>
          </a:bodyPr>
          <a:lstStyle/>
          <a:p>
            <a:pPr algn="just"/>
            <a:r>
              <a:rPr lang="ru-RU" sz="2000" b="1" dirty="0" smtClean="0">
                <a:latin typeface="Times New Roman" pitchFamily="18" charset="0"/>
                <a:cs typeface="Times New Roman" pitchFamily="18" charset="0"/>
              </a:rPr>
              <a:t>Неразрушающие мето</a:t>
            </a:r>
            <a:r>
              <a:rPr lang="ru-RU" sz="2000" dirty="0" smtClean="0">
                <a:latin typeface="Times New Roman" pitchFamily="18" charset="0"/>
                <a:cs typeface="Times New Roman" pitchFamily="18" charset="0"/>
              </a:rPr>
              <a:t>ды (ими проверяется более 80 % сварных соединений) применяют, как правило, после изготовления изделия для обнаружения в нем дефектов.</a:t>
            </a:r>
          </a:p>
          <a:p>
            <a:endParaRPr lang="ru-RU" dirty="0"/>
          </a:p>
        </p:txBody>
      </p:sp>
      <p:pic>
        <p:nvPicPr>
          <p:cNvPr id="16" name="Picture 4" descr="http://l.120-bal.ru/pars_docs/refs/13/12122/12122_html_m2a8845c0.png"/>
          <p:cNvPicPr>
            <a:picLocks noChangeAspect="1" noChangeArrowheads="1"/>
          </p:cNvPicPr>
          <p:nvPr/>
        </p:nvPicPr>
        <p:blipFill>
          <a:blip r:embed="rId2" cstate="print"/>
          <a:srcRect/>
          <a:stretch>
            <a:fillRect/>
          </a:stretch>
        </p:blipFill>
        <p:spPr bwMode="auto">
          <a:xfrm>
            <a:off x="395536" y="3645024"/>
            <a:ext cx="3384376" cy="2708920"/>
          </a:xfrm>
          <a:prstGeom prst="rect">
            <a:avLst/>
          </a:prstGeom>
          <a:noFill/>
        </p:spPr>
      </p:pic>
      <p:pic>
        <p:nvPicPr>
          <p:cNvPr id="17" name="Picture 2" descr="http://www.larhune.fr/img/calidad/calidad4.jpg"/>
          <p:cNvPicPr>
            <a:picLocks noChangeAspect="1" noChangeArrowheads="1"/>
          </p:cNvPicPr>
          <p:nvPr/>
        </p:nvPicPr>
        <p:blipFill>
          <a:blip r:embed="rId3" cstate="print"/>
          <a:srcRect/>
          <a:stretch>
            <a:fillRect/>
          </a:stretch>
        </p:blipFill>
        <p:spPr bwMode="auto">
          <a:xfrm>
            <a:off x="4860032" y="3573016"/>
            <a:ext cx="4104456" cy="2664296"/>
          </a:xfrm>
          <a:prstGeom prst="rect">
            <a:avLst/>
          </a:prstGeom>
          <a:noFill/>
        </p:spPr>
      </p:pic>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026570"/>
          </a:xfrm>
        </p:spPr>
        <p:txBody>
          <a:bodyPr>
            <a:normAutofit/>
          </a:bodyPr>
          <a:lstStyle/>
          <a:p>
            <a:r>
              <a:rPr lang="ru-RU" sz="6000" b="1" dirty="0" smtClean="0">
                <a:latin typeface="Times New Roman" pitchFamily="18" charset="0"/>
                <a:cs typeface="Times New Roman" pitchFamily="18" charset="0"/>
              </a:rPr>
              <a:t>МЕХАНИЧЕСКИЕ ИСПЫТАНИЯ</a:t>
            </a:r>
            <a:endParaRPr lang="ru-RU" sz="6000" b="1" dirty="0">
              <a:latin typeface="Times New Roman" pitchFamily="18" charset="0"/>
              <a:cs typeface="Times New Roman" pitchFamily="18" charset="0"/>
            </a:endParaRPr>
          </a:p>
        </p:txBody>
      </p:sp>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3050"/>
            <a:ext cx="3008313" cy="275630"/>
          </a:xfrm>
        </p:spPr>
        <p:txBody>
          <a:bodyPr>
            <a:normAutofit fontScale="90000"/>
          </a:bodyPr>
          <a:lstStyle/>
          <a:p>
            <a:r>
              <a:rPr lang="ru-RU" dirty="0" smtClean="0">
                <a:latin typeface="Times New Roman" pitchFamily="18" charset="0"/>
                <a:cs typeface="Times New Roman" pitchFamily="18" charset="0"/>
              </a:rPr>
              <a:t>Механические испытания</a:t>
            </a:r>
            <a:endParaRPr lang="ru-RU" dirty="0">
              <a:latin typeface="Times New Roman" pitchFamily="18" charset="0"/>
              <a:cs typeface="Times New Roman" pitchFamily="18" charset="0"/>
            </a:endParaRPr>
          </a:p>
        </p:txBody>
      </p:sp>
      <p:pic>
        <p:nvPicPr>
          <p:cNvPr id="6" name="Picture 4" descr="http://www.isnano.ru/content/images/Mashina2.jpg"/>
          <p:cNvPicPr>
            <a:picLocks noGrp="1" noChangeAspect="1" noChangeArrowheads="1"/>
          </p:cNvPicPr>
          <p:nvPr>
            <p:ph idx="1"/>
          </p:nvPr>
        </p:nvPicPr>
        <p:blipFill>
          <a:blip r:embed="rId2" cstate="print"/>
          <a:srcRect/>
          <a:stretch>
            <a:fillRect/>
          </a:stretch>
        </p:blipFill>
        <p:spPr bwMode="auto">
          <a:xfrm>
            <a:off x="4427984" y="188640"/>
            <a:ext cx="4186808" cy="2664296"/>
          </a:xfrm>
          <a:prstGeom prst="rect">
            <a:avLst/>
          </a:prstGeom>
          <a:noFill/>
        </p:spPr>
      </p:pic>
      <p:sp>
        <p:nvSpPr>
          <p:cNvPr id="5" name="Текст 4"/>
          <p:cNvSpPr>
            <a:spLocks noGrp="1"/>
          </p:cNvSpPr>
          <p:nvPr>
            <p:ph type="body" sz="half" idx="2"/>
          </p:nvPr>
        </p:nvSpPr>
        <p:spPr>
          <a:xfrm>
            <a:off x="179512" y="620688"/>
            <a:ext cx="4104456" cy="6048672"/>
          </a:xfrm>
        </p:spPr>
        <p:txBody>
          <a:bodyPr>
            <a:noAutofit/>
          </a:bodyPr>
          <a:lstStyle/>
          <a:p>
            <a:pPr algn="just"/>
            <a:r>
              <a:rPr lang="ru-RU" sz="18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Механические испытания предусматривают статические испытания различных участков сварного соединения на:</a:t>
            </a:r>
          </a:p>
          <a:p>
            <a:pPr algn="just"/>
            <a:r>
              <a:rPr lang="ru-RU" sz="2000" dirty="0" smtClean="0">
                <a:latin typeface="Times New Roman" pitchFamily="18" charset="0"/>
                <a:cs typeface="Times New Roman" pitchFamily="18" charset="0"/>
              </a:rPr>
              <a:t> - растяжение,</a:t>
            </a:r>
          </a:p>
          <a:p>
            <a:pPr algn="just"/>
            <a:r>
              <a:rPr lang="ru-RU" sz="2000" dirty="0" smtClean="0">
                <a:latin typeface="Times New Roman" pitchFamily="18" charset="0"/>
                <a:cs typeface="Times New Roman" pitchFamily="18" charset="0"/>
              </a:rPr>
              <a:t> - изгиб,</a:t>
            </a:r>
          </a:p>
          <a:p>
            <a:pPr algn="just"/>
            <a:r>
              <a:rPr lang="ru-RU" sz="2000" dirty="0" smtClean="0">
                <a:latin typeface="Times New Roman" pitchFamily="18" charset="0"/>
                <a:cs typeface="Times New Roman" pitchFamily="18" charset="0"/>
              </a:rPr>
              <a:t> - твердость,</a:t>
            </a:r>
          </a:p>
          <a:p>
            <a:pPr algn="just"/>
            <a:r>
              <a:rPr lang="ru-RU" sz="2000" dirty="0" smtClean="0">
                <a:latin typeface="Times New Roman" pitchFamily="18" charset="0"/>
                <a:cs typeface="Times New Roman" pitchFamily="18" charset="0"/>
              </a:rPr>
              <a:t> - динамические испытания на ударный изгиб и усталостную прочность.</a:t>
            </a:r>
          </a:p>
          <a:p>
            <a:pPr algn="just"/>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Контрольные образцы для механических испытаний варят из того же металла, тем же методом и тем же сварщиком, что и основное изделие.</a:t>
            </a:r>
            <a:endParaRPr lang="ru-RU" sz="2000" b="1" dirty="0" smtClean="0"/>
          </a:p>
          <a:p>
            <a:endParaRPr lang="ru-RU" sz="2000" dirty="0"/>
          </a:p>
        </p:txBody>
      </p:sp>
      <p:pic>
        <p:nvPicPr>
          <p:cNvPr id="4098" name="Picture 2" descr="http://bashinform.com/images/stories/545.jpg"/>
          <p:cNvPicPr>
            <a:picLocks noChangeAspect="1" noChangeArrowheads="1"/>
          </p:cNvPicPr>
          <p:nvPr/>
        </p:nvPicPr>
        <p:blipFill>
          <a:blip r:embed="rId3" cstate="print"/>
          <a:srcRect/>
          <a:stretch>
            <a:fillRect/>
          </a:stretch>
        </p:blipFill>
        <p:spPr bwMode="auto">
          <a:xfrm>
            <a:off x="4427984" y="3429000"/>
            <a:ext cx="4320480" cy="3168352"/>
          </a:xfrm>
          <a:prstGeom prst="rect">
            <a:avLst/>
          </a:prstGeom>
          <a:noFill/>
        </p:spPr>
      </p:pic>
    </p:spTree>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6632"/>
            <a:ext cx="3456384" cy="2862322"/>
          </a:xfrm>
          <a:prstGeom prst="rect">
            <a:avLst/>
          </a:prstGeom>
        </p:spPr>
        <p:txBody>
          <a:bodyPr wrap="square">
            <a:spAutoFit/>
          </a:bodyPr>
          <a:lstStyle/>
          <a:p>
            <a:pPr algn="just"/>
            <a:r>
              <a:rPr lang="ru-RU" b="1" dirty="0" smtClean="0">
                <a:latin typeface="Times New Roman" pitchFamily="18" charset="0"/>
                <a:cs typeface="Times New Roman" pitchFamily="18" charset="0"/>
              </a:rPr>
              <a:t>Целью испытаний </a:t>
            </a:r>
            <a:r>
              <a:rPr lang="ru-RU" dirty="0" smtClean="0">
                <a:latin typeface="Times New Roman" pitchFamily="18" charset="0"/>
                <a:cs typeface="Times New Roman" pitchFamily="18" charset="0"/>
              </a:rPr>
              <a:t>является:</a:t>
            </a:r>
          </a:p>
          <a:p>
            <a:pPr algn="just"/>
            <a:r>
              <a:rPr lang="ru-RU" dirty="0" smtClean="0">
                <a:latin typeface="Times New Roman" pitchFamily="18" charset="0"/>
                <a:cs typeface="Times New Roman" pitchFamily="18" charset="0"/>
              </a:rPr>
              <a:t> - оценка прочности и надежности сварных соединений и конструкций; </a:t>
            </a:r>
          </a:p>
          <a:p>
            <a:pPr algn="just">
              <a:buFontTx/>
              <a:buChar char="-"/>
            </a:pPr>
            <a:r>
              <a:rPr lang="ru-RU" dirty="0" smtClean="0">
                <a:latin typeface="Times New Roman" pitchFamily="18" charset="0"/>
                <a:cs typeface="Times New Roman" pitchFamily="18" charset="0"/>
              </a:rPr>
              <a:t>оценка качества основного и присадочного металла; </a:t>
            </a:r>
          </a:p>
          <a:p>
            <a:pPr algn="just">
              <a:buFontTx/>
              <a:buChar char="-"/>
            </a:pPr>
            <a:r>
              <a:rPr lang="ru-RU" dirty="0" smtClean="0">
                <a:latin typeface="Times New Roman" pitchFamily="18" charset="0"/>
                <a:cs typeface="Times New Roman" pitchFamily="18" charset="0"/>
              </a:rPr>
              <a:t> оценка правильности выбранной технологии; </a:t>
            </a:r>
          </a:p>
          <a:p>
            <a:pPr algn="just">
              <a:buFontTx/>
              <a:buChar char="-"/>
            </a:pPr>
            <a:r>
              <a:rPr lang="ru-RU" dirty="0" smtClean="0">
                <a:latin typeface="Times New Roman" pitchFamily="18" charset="0"/>
                <a:cs typeface="Times New Roman" pitchFamily="18" charset="0"/>
              </a:rPr>
              <a:t>оценка квалификации сварщиков.</a:t>
            </a:r>
            <a:endParaRPr lang="ru-RU" dirty="0">
              <a:latin typeface="Times New Roman" pitchFamily="18" charset="0"/>
              <a:cs typeface="Times New Roman" pitchFamily="18" charset="0"/>
            </a:endParaRPr>
          </a:p>
        </p:txBody>
      </p:sp>
      <p:sp>
        <p:nvSpPr>
          <p:cNvPr id="3" name="Прямоугольник 2"/>
          <p:cNvSpPr/>
          <p:nvPr/>
        </p:nvSpPr>
        <p:spPr>
          <a:xfrm>
            <a:off x="467544" y="2924944"/>
            <a:ext cx="4032448" cy="3970318"/>
          </a:xfrm>
          <a:prstGeom prst="rect">
            <a:avLst/>
          </a:prstGeom>
        </p:spPr>
        <p:txBody>
          <a:bodyPr wrap="square">
            <a:spAutoFit/>
          </a:bodyPr>
          <a:lstStyle/>
          <a:p>
            <a:pPr algn="just"/>
            <a:r>
              <a:rPr lang="ru-RU" dirty="0" smtClean="0">
                <a:latin typeface="Times New Roman" pitchFamily="18" charset="0"/>
                <a:cs typeface="Times New Roman" pitchFamily="18" charset="0"/>
              </a:rPr>
              <a:t>Испытаниями на </a:t>
            </a:r>
            <a:r>
              <a:rPr lang="ru-RU" b="1" dirty="0" smtClean="0">
                <a:solidFill>
                  <a:srgbClr val="FF0000"/>
                </a:solidFill>
                <a:latin typeface="Times New Roman" pitchFamily="18" charset="0"/>
                <a:cs typeface="Times New Roman" pitchFamily="18" charset="0"/>
              </a:rPr>
              <a:t>статическое</a:t>
            </a:r>
            <a:r>
              <a:rPr lang="ru-RU" b="1" dirty="0" smtClean="0">
                <a:solidFill>
                  <a:srgbClr val="FFC000"/>
                </a:solidFill>
                <a:latin typeface="Times New Roman" pitchFamily="18" charset="0"/>
                <a:cs typeface="Times New Roman" pitchFamily="18" charset="0"/>
              </a:rPr>
              <a:t> </a:t>
            </a:r>
            <a:r>
              <a:rPr lang="ru-RU" b="1" dirty="0" smtClean="0">
                <a:solidFill>
                  <a:srgbClr val="FF0000"/>
                </a:solidFill>
                <a:latin typeface="Times New Roman" pitchFamily="18" charset="0"/>
                <a:cs typeface="Times New Roman" pitchFamily="18" charset="0"/>
              </a:rPr>
              <a:t>растяжение</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определяют прочность сварных соединений. Испытаниями на </a:t>
            </a:r>
            <a:r>
              <a:rPr lang="ru-RU" b="1" dirty="0" smtClean="0">
                <a:solidFill>
                  <a:srgbClr val="FF0000"/>
                </a:solidFill>
                <a:latin typeface="Times New Roman" pitchFamily="18" charset="0"/>
                <a:cs typeface="Times New Roman" pitchFamily="18" charset="0"/>
              </a:rPr>
              <a:t>статический изгиб </a:t>
            </a:r>
            <a:r>
              <a:rPr lang="ru-RU" dirty="0" smtClean="0">
                <a:latin typeface="Times New Roman" pitchFamily="18" charset="0"/>
                <a:cs typeface="Times New Roman" pitchFamily="18" charset="0"/>
              </a:rPr>
              <a:t>определяют пластичность соединения по величине угла изгиба до образования первой трещины в растянутой зоне. Испытаниями на </a:t>
            </a:r>
            <a:r>
              <a:rPr lang="ru-RU" b="1" dirty="0" smtClean="0">
                <a:solidFill>
                  <a:srgbClr val="FF0000"/>
                </a:solidFill>
                <a:latin typeface="Times New Roman" pitchFamily="18" charset="0"/>
                <a:cs typeface="Times New Roman" pitchFamily="18" charset="0"/>
              </a:rPr>
              <a:t>ударный изгиб</a:t>
            </a:r>
            <a:r>
              <a:rPr lang="ru-RU" dirty="0" smtClean="0">
                <a:latin typeface="Times New Roman" pitchFamily="18" charset="0"/>
                <a:cs typeface="Times New Roman" pitchFamily="18" charset="0"/>
              </a:rPr>
              <a:t>, а также разрыв определяют ударную вязкость сварного соединения. По результатам </a:t>
            </a:r>
            <a:r>
              <a:rPr lang="ru-RU" b="1" dirty="0" smtClean="0">
                <a:solidFill>
                  <a:srgbClr val="FF0000"/>
                </a:solidFill>
                <a:latin typeface="Times New Roman" pitchFamily="18" charset="0"/>
                <a:cs typeface="Times New Roman" pitchFamily="18" charset="0"/>
              </a:rPr>
              <a:t>определения твердости </a:t>
            </a:r>
            <a:r>
              <a:rPr lang="ru-RU" dirty="0" smtClean="0">
                <a:latin typeface="Times New Roman" pitchFamily="18" charset="0"/>
                <a:cs typeface="Times New Roman" pitchFamily="18" charset="0"/>
              </a:rPr>
              <a:t>судят о структурных изменениях и степени подкалки металла при охлаждении после сварки.</a:t>
            </a:r>
            <a:endParaRPr lang="ru-RU" dirty="0">
              <a:latin typeface="Times New Roman" pitchFamily="18" charset="0"/>
              <a:cs typeface="Times New Roman" pitchFamily="18" charset="0"/>
            </a:endParaRPr>
          </a:p>
        </p:txBody>
      </p:sp>
      <p:pic>
        <p:nvPicPr>
          <p:cNvPr id="32772" name="Picture 4" descr="http://www.zuac.ru/assets/images/razryvnaya.jpg"/>
          <p:cNvPicPr>
            <a:picLocks noChangeAspect="1" noChangeArrowheads="1"/>
          </p:cNvPicPr>
          <p:nvPr/>
        </p:nvPicPr>
        <p:blipFill>
          <a:blip r:embed="rId2" cstate="print"/>
          <a:srcRect/>
          <a:stretch>
            <a:fillRect/>
          </a:stretch>
        </p:blipFill>
        <p:spPr bwMode="auto">
          <a:xfrm>
            <a:off x="4932040" y="1052736"/>
            <a:ext cx="3888432" cy="4608512"/>
          </a:xfrm>
          <a:prstGeom prst="rect">
            <a:avLst/>
          </a:prstGeom>
          <a:noFill/>
        </p:spPr>
      </p:pic>
    </p:spTree>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4018458"/>
          </a:xfrm>
        </p:spPr>
        <p:txBody>
          <a:bodyPr>
            <a:normAutofit/>
          </a:bodyPr>
          <a:lstStyle/>
          <a:p>
            <a:r>
              <a:rPr lang="ru-RU" sz="4800" b="1" dirty="0" smtClean="0">
                <a:latin typeface="Times New Roman" pitchFamily="18" charset="0"/>
                <a:cs typeface="Times New Roman" pitchFamily="18" charset="0"/>
              </a:rPr>
              <a:t>МЕТАЛЛОГРАФИЧЕСКИЕ ИССЛЕДОВАНИЯ.</a:t>
            </a:r>
            <a:endParaRPr lang="ru-RU" sz="4800" b="1" dirty="0">
              <a:latin typeface="Times New Roman" pitchFamily="18" charset="0"/>
              <a:cs typeface="Times New Roman" pitchFamily="18" charset="0"/>
            </a:endParaRPr>
          </a:p>
        </p:txBody>
      </p:sp>
      <p:sp>
        <p:nvSpPr>
          <p:cNvPr id="3" name="Прямоугольник 2"/>
          <p:cNvSpPr/>
          <p:nvPr/>
        </p:nvSpPr>
        <p:spPr>
          <a:xfrm>
            <a:off x="2286000" y="3717032"/>
            <a:ext cx="4950296" cy="2554545"/>
          </a:xfrm>
          <a:prstGeom prst="rect">
            <a:avLst/>
          </a:prstGeom>
        </p:spPr>
        <p:txBody>
          <a:bodyPr wrap="square">
            <a:spAutoFit/>
          </a:bodyPr>
          <a:lstStyle/>
          <a:p>
            <a:pPr algn="ctr" fontAlgn="base"/>
            <a:r>
              <a:rPr lang="ru-RU" sz="3200" dirty="0" smtClean="0">
                <a:latin typeface="Times New Roman" pitchFamily="18" charset="0"/>
                <a:cs typeface="Times New Roman" pitchFamily="18" charset="0"/>
              </a:rPr>
              <a:t>Проводят для установления структуры металла сварного соединения и наличия дефектов.</a:t>
            </a:r>
          </a:p>
        </p:txBody>
      </p:sp>
    </p:spTree>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4294967295"/>
          </p:nvPr>
        </p:nvSpPr>
        <p:spPr>
          <a:xfrm>
            <a:off x="0" y="260350"/>
            <a:ext cx="3419475" cy="6264275"/>
          </a:xfrm>
        </p:spPr>
        <p:txBody>
          <a:bodyPr>
            <a:normAutofit lnSpcReduction="10000"/>
          </a:bodyPr>
          <a:lstStyle/>
          <a:p>
            <a:pPr algn="ctr" fontAlgn="base"/>
            <a:r>
              <a:rPr lang="ru-RU" sz="1600" b="1" i="1" dirty="0" smtClean="0">
                <a:latin typeface="Times New Roman" pitchFamily="18" charset="0"/>
                <a:cs typeface="Times New Roman" pitchFamily="18" charset="0"/>
              </a:rPr>
              <a:t>МАКРОСТРУКТУРНЫЙ МЕТОД</a:t>
            </a:r>
          </a:p>
          <a:p>
            <a:pPr algn="just" fontAlgn="base"/>
            <a:endParaRPr lang="ru-RU" sz="1600" dirty="0" smtClean="0">
              <a:latin typeface="Times New Roman" pitchFamily="18" charset="0"/>
              <a:cs typeface="Times New Roman" pitchFamily="18" charset="0"/>
            </a:endParaRPr>
          </a:p>
          <a:p>
            <a:pPr algn="just" fontAlgn="base"/>
            <a:r>
              <a:rPr lang="ru-RU" sz="2400" b="1" dirty="0" smtClean="0">
                <a:latin typeface="Times New Roman" pitchFamily="18" charset="0"/>
                <a:cs typeface="Times New Roman" pitchFamily="18" charset="0"/>
              </a:rPr>
              <a:t>При </a:t>
            </a:r>
            <a:r>
              <a:rPr lang="ru-RU" sz="2400" b="1" dirty="0" smtClean="0">
                <a:solidFill>
                  <a:srgbClr val="FF0000"/>
                </a:solidFill>
                <a:latin typeface="Times New Roman" pitchFamily="18" charset="0"/>
                <a:cs typeface="Times New Roman" pitchFamily="18" charset="0"/>
              </a:rPr>
              <a:t>макроструктурном методе</a:t>
            </a:r>
            <a:r>
              <a:rPr lang="ru-RU" sz="2400" dirty="0" smtClean="0">
                <a:solidFill>
                  <a:srgbClr val="FFC000"/>
                </a:solidFill>
                <a:latin typeface="Times New Roman" pitchFamily="18" charset="0"/>
                <a:cs typeface="Times New Roman" pitchFamily="18" charset="0"/>
              </a:rPr>
              <a:t> </a:t>
            </a:r>
            <a:r>
              <a:rPr lang="ru-RU" sz="2400" dirty="0" smtClean="0">
                <a:latin typeface="Times New Roman" pitchFamily="18" charset="0"/>
                <a:cs typeface="Times New Roman" pitchFamily="18" charset="0"/>
              </a:rPr>
              <a:t>изучают макрошлифы и изломы металла невооруженным глазом или с помощью лупы. </a:t>
            </a:r>
            <a:r>
              <a:rPr lang="ru-RU" sz="2400" dirty="0" err="1" smtClean="0">
                <a:latin typeface="Times New Roman" pitchFamily="18" charset="0"/>
                <a:cs typeface="Times New Roman" pitchFamily="18" charset="0"/>
              </a:rPr>
              <a:t>Макроисследование</a:t>
            </a:r>
            <a:r>
              <a:rPr lang="ru-RU" sz="2400" dirty="0" smtClean="0">
                <a:latin typeface="Times New Roman" pitchFamily="18" charset="0"/>
                <a:cs typeface="Times New Roman" pitchFamily="18" charset="0"/>
              </a:rPr>
              <a:t> позволяет определить характер и расположение видимых дефектов в разных зонах сварных соединений.</a:t>
            </a:r>
          </a:p>
          <a:p>
            <a:pPr fontAlgn="base"/>
            <a:endParaRPr lang="ru-RU" sz="1600" dirty="0" smtClean="0">
              <a:latin typeface="Times New Roman" pitchFamily="18" charset="0"/>
              <a:cs typeface="Times New Roman" pitchFamily="18" charset="0"/>
            </a:endParaRPr>
          </a:p>
        </p:txBody>
      </p:sp>
      <p:pic>
        <p:nvPicPr>
          <p:cNvPr id="10" name="Picture 4" descr="http://www.ntcexpert.ru/images/stories/08_14/2-defektyi-makrostrukturyi-svarnogo-soedineniya.jpg"/>
          <p:cNvPicPr>
            <a:picLocks noChangeAspect="1" noChangeArrowheads="1"/>
          </p:cNvPicPr>
          <p:nvPr/>
        </p:nvPicPr>
        <p:blipFill>
          <a:blip r:embed="rId2" cstate="print"/>
          <a:srcRect/>
          <a:stretch>
            <a:fillRect/>
          </a:stretch>
        </p:blipFill>
        <p:spPr bwMode="auto">
          <a:xfrm>
            <a:off x="3563888" y="0"/>
            <a:ext cx="5328592" cy="6669360"/>
          </a:xfrm>
          <a:prstGeom prst="rect">
            <a:avLst/>
          </a:prstGeom>
          <a:noFill/>
        </p:spPr>
      </p:pic>
    </p:spTree>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moiinstrumenty.ru/wp-content/uploads/2014/11/shliff.jpg"/>
          <p:cNvPicPr>
            <a:picLocks noChangeAspect="1" noChangeArrowheads="1"/>
          </p:cNvPicPr>
          <p:nvPr/>
        </p:nvPicPr>
        <p:blipFill>
          <a:blip r:embed="rId2" cstate="print"/>
          <a:srcRect/>
          <a:stretch>
            <a:fillRect/>
          </a:stretch>
        </p:blipFill>
        <p:spPr bwMode="auto">
          <a:xfrm>
            <a:off x="467544" y="332657"/>
            <a:ext cx="7848871" cy="6192688"/>
          </a:xfrm>
          <a:prstGeom prst="rect">
            <a:avLst/>
          </a:prstGeom>
          <a:noFill/>
          <a:ln w="28575">
            <a:solidFill>
              <a:srgbClr val="FFC000"/>
            </a:solidFill>
          </a:ln>
        </p:spPr>
      </p:pic>
    </p:spTree>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332656"/>
            <a:ext cx="3096344" cy="5940088"/>
          </a:xfrm>
          <a:prstGeom prst="rect">
            <a:avLst/>
          </a:prstGeom>
        </p:spPr>
        <p:txBody>
          <a:bodyPr wrap="square">
            <a:spAutoFit/>
          </a:bodyPr>
          <a:lstStyle/>
          <a:p>
            <a:pPr algn="just" fontAlgn="base"/>
            <a:r>
              <a:rPr lang="ru-RU" sz="2000" dirty="0" smtClean="0">
                <a:latin typeface="Times New Roman" pitchFamily="18" charset="0"/>
                <a:cs typeface="Times New Roman" pitchFamily="18" charset="0"/>
              </a:rPr>
              <a:t>При </a:t>
            </a:r>
            <a:r>
              <a:rPr lang="ru-RU" sz="2000" b="1" dirty="0" smtClean="0">
                <a:solidFill>
                  <a:srgbClr val="FF0000"/>
                </a:solidFill>
                <a:latin typeface="Times New Roman" pitchFamily="18" charset="0"/>
                <a:cs typeface="Times New Roman" pitchFamily="18" charset="0"/>
              </a:rPr>
              <a:t>микроструктурном анализе</a:t>
            </a:r>
            <a:r>
              <a:rPr lang="ru-RU" sz="2000" dirty="0" smtClean="0">
                <a:solidFill>
                  <a:srgbClr val="FF0000"/>
                </a:solidFill>
                <a:latin typeface="Times New Roman" pitchFamily="18" charset="0"/>
                <a:cs typeface="Times New Roman" pitchFamily="18" charset="0"/>
              </a:rPr>
              <a:t> </a:t>
            </a:r>
            <a:r>
              <a:rPr lang="ru-RU" sz="2000" dirty="0" smtClean="0">
                <a:latin typeface="Times New Roman" pitchFamily="18" charset="0"/>
                <a:cs typeface="Times New Roman" pitchFamily="18" charset="0"/>
              </a:rPr>
              <a:t>исследуют структуру металла на полированных и травленных реактивами шлифах при увеличении в 50...2000 раз с помощью оптических микроскопов.       Такие исследования позволяют обнаружить</a:t>
            </a:r>
          </a:p>
          <a:p>
            <a:pPr algn="just" fontAlgn="base"/>
            <a:r>
              <a:rPr lang="ru-RU" sz="2000" dirty="0" smtClean="0">
                <a:latin typeface="Times New Roman" pitchFamily="18" charset="0"/>
                <a:cs typeface="Times New Roman" pitchFamily="18" charset="0"/>
              </a:rPr>
              <a:t> -пережог металла,</a:t>
            </a:r>
          </a:p>
          <a:p>
            <a:pPr algn="just" fontAlgn="base"/>
            <a:r>
              <a:rPr lang="ru-RU" sz="2000" dirty="0" smtClean="0">
                <a:latin typeface="Times New Roman" pitchFamily="18" charset="0"/>
                <a:cs typeface="Times New Roman" pitchFamily="18" charset="0"/>
              </a:rPr>
              <a:t> -наличие окислов по границам зерен,</a:t>
            </a:r>
          </a:p>
          <a:p>
            <a:pPr algn="just" fontAlgn="base">
              <a:buFontTx/>
              <a:buChar char="-"/>
            </a:pPr>
            <a:r>
              <a:rPr lang="ru-RU" sz="2000" dirty="0" smtClean="0">
                <a:latin typeface="Times New Roman" pitchFamily="18" charset="0"/>
                <a:cs typeface="Times New Roman" pitchFamily="18" charset="0"/>
              </a:rPr>
              <a:t>наличие сульфидных и оксидных включений,</a:t>
            </a:r>
          </a:p>
          <a:p>
            <a:pPr algn="just" fontAlgn="base">
              <a:buFontTx/>
              <a:buChar char="-"/>
            </a:pPr>
            <a:r>
              <a:rPr lang="ru-RU" sz="2000" dirty="0" smtClean="0">
                <a:latin typeface="Times New Roman" pitchFamily="18" charset="0"/>
                <a:cs typeface="Times New Roman" pitchFamily="18" charset="0"/>
              </a:rPr>
              <a:t> размеры зерна, </a:t>
            </a:r>
          </a:p>
          <a:p>
            <a:pPr algn="just" fontAlgn="base">
              <a:buFontTx/>
              <a:buChar char="-"/>
            </a:pPr>
            <a:r>
              <a:rPr lang="ru-RU" sz="2000" dirty="0" smtClean="0">
                <a:latin typeface="Times New Roman" pitchFamily="18" charset="0"/>
                <a:cs typeface="Times New Roman" pitchFamily="18" charset="0"/>
              </a:rPr>
              <a:t> микроскопические трещины и другие дефекты структуры</a:t>
            </a:r>
            <a:r>
              <a:rPr lang="ru-RU" dirty="0" smtClean="0">
                <a:latin typeface="Times New Roman" pitchFamily="18" charset="0"/>
                <a:cs typeface="Times New Roman" pitchFamily="18" charset="0"/>
              </a:rPr>
              <a:t>.</a:t>
            </a:r>
          </a:p>
        </p:txBody>
      </p:sp>
      <p:pic>
        <p:nvPicPr>
          <p:cNvPr id="4" name="Содержимое 6" descr="http://www.nstu.ru/static_files/541/file/nstu_met1.jpg"/>
          <p:cNvPicPr>
            <a:picLocks/>
          </p:cNvPicPr>
          <p:nvPr/>
        </p:nvPicPr>
        <p:blipFill>
          <a:blip r:embed="rId2" cstate="print"/>
          <a:srcRect/>
          <a:stretch>
            <a:fillRect/>
          </a:stretch>
        </p:blipFill>
        <p:spPr bwMode="auto">
          <a:xfrm>
            <a:off x="3779912" y="188640"/>
            <a:ext cx="5112568" cy="2808312"/>
          </a:xfrm>
          <a:prstGeom prst="rect">
            <a:avLst/>
          </a:prstGeom>
          <a:noFill/>
          <a:ln w="9525">
            <a:noFill/>
            <a:miter lim="800000"/>
            <a:headEnd/>
            <a:tailEnd/>
          </a:ln>
        </p:spPr>
      </p:pic>
      <p:pic>
        <p:nvPicPr>
          <p:cNvPr id="35846" name="Picture 6" descr="http://www.aspar.com.ua/images/svarkametalov/image130.png"/>
          <p:cNvPicPr>
            <a:picLocks noChangeAspect="1" noChangeArrowheads="1"/>
          </p:cNvPicPr>
          <p:nvPr/>
        </p:nvPicPr>
        <p:blipFill>
          <a:blip r:embed="rId3" cstate="print"/>
          <a:srcRect/>
          <a:stretch>
            <a:fillRect/>
          </a:stretch>
        </p:blipFill>
        <p:spPr bwMode="auto">
          <a:xfrm>
            <a:off x="3851920" y="3284984"/>
            <a:ext cx="5105400" cy="3124201"/>
          </a:xfrm>
          <a:prstGeom prst="rect">
            <a:avLst/>
          </a:prstGeom>
          <a:noFill/>
        </p:spPr>
      </p:pic>
    </p:spTree>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54162"/>
          </a:xfrm>
        </p:spPr>
        <p:txBody>
          <a:bodyPr>
            <a:normAutofit fontScale="90000"/>
          </a:bodyPr>
          <a:lstStyle/>
          <a:p>
            <a:r>
              <a:rPr lang="ru-RU" sz="6600" b="1" dirty="0" smtClean="0">
                <a:latin typeface="Times New Roman" pitchFamily="18" charset="0"/>
                <a:cs typeface="Times New Roman" pitchFamily="18" charset="0"/>
              </a:rPr>
              <a:t>ВИЗУАЛЬНЫЙ КОНТРОЛЬ</a:t>
            </a:r>
            <a:endParaRPr lang="ru-RU" sz="6600" b="1" dirty="0">
              <a:latin typeface="Times New Roman" pitchFamily="18" charset="0"/>
              <a:cs typeface="Times New Roman" pitchFamily="18" charset="0"/>
            </a:endParaRPr>
          </a:p>
        </p:txBody>
      </p:sp>
      <p:sp>
        <p:nvSpPr>
          <p:cNvPr id="3" name="Прямоугольник 2"/>
          <p:cNvSpPr/>
          <p:nvPr/>
        </p:nvSpPr>
        <p:spPr>
          <a:xfrm>
            <a:off x="179512" y="2420888"/>
            <a:ext cx="8784976" cy="4031873"/>
          </a:xfrm>
          <a:prstGeom prst="rect">
            <a:avLst/>
          </a:prstGeom>
        </p:spPr>
        <p:txBody>
          <a:bodyPr wrap="square">
            <a:spAutoFit/>
          </a:bodyPr>
          <a:lstStyle/>
          <a:p>
            <a:pPr algn="just"/>
            <a:r>
              <a:rPr lang="ru-RU" sz="3200" dirty="0" smtClean="0">
                <a:solidFill>
                  <a:srgbClr val="FF0000"/>
                </a:solidFill>
                <a:latin typeface="Times New Roman" pitchFamily="18" charset="0"/>
                <a:cs typeface="Times New Roman" pitchFamily="18" charset="0"/>
              </a:rPr>
              <a:t>Внешний осмотр </a:t>
            </a:r>
            <a:r>
              <a:rPr lang="ru-RU" sz="3200" dirty="0" smtClean="0">
                <a:latin typeface="Times New Roman" pitchFamily="18" charset="0"/>
                <a:cs typeface="Times New Roman" pitchFamily="18" charset="0"/>
              </a:rPr>
              <a:t>и </a:t>
            </a:r>
            <a:r>
              <a:rPr lang="ru-RU" sz="3200" dirty="0" smtClean="0">
                <a:solidFill>
                  <a:srgbClr val="FF0000"/>
                </a:solidFill>
                <a:latin typeface="Times New Roman" pitchFamily="18" charset="0"/>
                <a:cs typeface="Times New Roman" pitchFamily="18" charset="0"/>
              </a:rPr>
              <a:t>обмеры</a:t>
            </a:r>
            <a:r>
              <a:rPr lang="ru-RU" sz="3200" dirty="0" smtClean="0">
                <a:latin typeface="Times New Roman" pitchFamily="18" charset="0"/>
                <a:cs typeface="Times New Roman" pitchFamily="18" charset="0"/>
              </a:rPr>
              <a:t> сварных швов - наиболее простые и широко распространенные способы контроля их качества. Они являются первыми контрольными операциями по приемке готового сварного узла или изделия. Этим видам контроля подвергают все сварные швы независимо от того, как они будут испытаны в дальнейшем.</a:t>
            </a:r>
            <a:endParaRPr lang="ru-RU" sz="3200" dirty="0"/>
          </a:p>
        </p:txBody>
      </p:sp>
    </p:spTree>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548680"/>
            <a:ext cx="8280920" cy="5632311"/>
          </a:xfrm>
          <a:prstGeom prst="rect">
            <a:avLst/>
          </a:prstGeom>
        </p:spPr>
        <p:txBody>
          <a:bodyPr wrap="square">
            <a:spAutoFit/>
          </a:bodyPr>
          <a:lstStyle/>
          <a:p>
            <a:r>
              <a:rPr lang="ru-RU" sz="3600" dirty="0" smtClean="0">
                <a:latin typeface="Times New Roman" pitchFamily="18" charset="0"/>
                <a:cs typeface="Times New Roman" pitchFamily="18" charset="0"/>
              </a:rPr>
              <a:t>Если </a:t>
            </a:r>
            <a:r>
              <a:rPr lang="ru-RU" sz="3600" b="1" dirty="0" smtClean="0">
                <a:solidFill>
                  <a:srgbClr val="FF0000"/>
                </a:solidFill>
                <a:latin typeface="Times New Roman" pitchFamily="18" charset="0"/>
                <a:cs typeface="Times New Roman" pitchFamily="18" charset="0"/>
              </a:rPr>
              <a:t>перед сваркой </a:t>
            </a:r>
            <a:r>
              <a:rPr lang="ru-RU" sz="3600" dirty="0" smtClean="0">
                <a:latin typeface="Times New Roman" pitchFamily="18" charset="0"/>
                <a:cs typeface="Times New Roman" pitchFamily="18" charset="0"/>
              </a:rPr>
              <a:t>требуется визуальный контроль, то необходимо проверить, что подготовка сварного шва:</a:t>
            </a:r>
          </a:p>
          <a:p>
            <a:r>
              <a:rPr lang="ru-RU" sz="3600" dirty="0" smtClean="0">
                <a:latin typeface="Times New Roman" pitchFamily="18" charset="0"/>
                <a:cs typeface="Times New Roman" pitchFamily="18" charset="0"/>
              </a:rPr>
              <a:t>а) выполнена с соблюдением стандарта;</a:t>
            </a:r>
          </a:p>
          <a:p>
            <a:r>
              <a:rPr lang="ru-RU" sz="3600" dirty="0" smtClean="0">
                <a:latin typeface="Times New Roman" pitchFamily="18" charset="0"/>
                <a:cs typeface="Times New Roman" pitchFamily="18" charset="0"/>
              </a:rPr>
              <a:t>б) стыкующиеся боковые поверхности и граничащие наружные поверхности очищены;</a:t>
            </a:r>
          </a:p>
          <a:p>
            <a:r>
              <a:rPr lang="ru-RU" sz="3600" dirty="0" smtClean="0">
                <a:latin typeface="Times New Roman" pitchFamily="18" charset="0"/>
                <a:cs typeface="Times New Roman" pitchFamily="18" charset="0"/>
              </a:rPr>
              <a:t>в) свариваемые детали в соответствии с чертежами или техническими указаниями стыкуются друг с другом</a:t>
            </a:r>
            <a:r>
              <a:rPr lang="ru-RU"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9"/>
            <a:ext cx="8280920" cy="369332"/>
          </a:xfrm>
          <a:prstGeom prst="rect">
            <a:avLst/>
          </a:prstGeom>
        </p:spPr>
        <p:txBody>
          <a:bodyPr wrap="square">
            <a:spAutoFit/>
          </a:bodyPr>
          <a:lstStyle/>
          <a:p>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3" name="Прямоугольник 2"/>
          <p:cNvSpPr/>
          <p:nvPr/>
        </p:nvSpPr>
        <p:spPr>
          <a:xfrm>
            <a:off x="251520" y="476672"/>
            <a:ext cx="8712968" cy="5632311"/>
          </a:xfrm>
          <a:prstGeom prst="rect">
            <a:avLst/>
          </a:prstGeom>
        </p:spPr>
        <p:txBody>
          <a:bodyPr wrap="square">
            <a:spAutoFit/>
          </a:bodyPr>
          <a:lstStyle/>
          <a:p>
            <a:r>
              <a:rPr lang="ru-RU" sz="2400" b="1" dirty="0" smtClean="0">
                <a:latin typeface="Times New Roman" pitchFamily="18" charset="0"/>
                <a:cs typeface="Times New Roman" pitchFamily="18" charset="0"/>
              </a:rPr>
              <a:t>При</a:t>
            </a:r>
            <a:r>
              <a:rPr lang="ru-RU" sz="2400" b="1" dirty="0" smtClean="0">
                <a:solidFill>
                  <a:srgbClr val="C00000"/>
                </a:solidFill>
                <a:latin typeface="Times New Roman" pitchFamily="18" charset="0"/>
                <a:cs typeface="Times New Roman" pitchFamily="18" charset="0"/>
              </a:rPr>
              <a:t> </a:t>
            </a:r>
            <a:r>
              <a:rPr lang="ru-RU" sz="2400" b="1" dirty="0" smtClean="0">
                <a:solidFill>
                  <a:srgbClr val="FF0000"/>
                </a:solidFill>
                <a:latin typeface="Times New Roman" pitchFamily="18" charset="0"/>
                <a:cs typeface="Times New Roman" pitchFamily="18" charset="0"/>
              </a:rPr>
              <a:t>проведении сварки </a:t>
            </a:r>
            <a:r>
              <a:rPr lang="ru-RU" sz="2400" dirty="0" smtClean="0">
                <a:latin typeface="Times New Roman" pitchFamily="18" charset="0"/>
                <a:cs typeface="Times New Roman" pitchFamily="18" charset="0"/>
              </a:rPr>
              <a:t>соединения, которое впоследствии будет контролироваться, следует проверить, что:</a:t>
            </a:r>
          </a:p>
          <a:p>
            <a:r>
              <a:rPr lang="ru-RU" sz="2400" dirty="0" smtClean="0">
                <a:latin typeface="Times New Roman" pitchFamily="18" charset="0"/>
                <a:cs typeface="Times New Roman" pitchFamily="18" charset="0"/>
              </a:rPr>
              <a:t>а) каждый наплавленный валик или каждый слой материала шва очищается прежде, чем на него накладывается следующий слой. Особое внимание следует уделять сплавлению материала шва с фасками шва;</a:t>
            </a:r>
          </a:p>
          <a:p>
            <a:r>
              <a:rPr lang="ru-RU" sz="2400" dirty="0" smtClean="0">
                <a:latin typeface="Times New Roman" pitchFamily="18" charset="0"/>
                <a:cs typeface="Times New Roman" pitchFamily="18" charset="0"/>
              </a:rPr>
              <a:t>б) отсутствуют видимые </a:t>
            </a:r>
            <a:r>
              <a:rPr lang="ru-RU" sz="2400" dirty="0" err="1" smtClean="0">
                <a:latin typeface="Times New Roman" pitchFamily="18" charset="0"/>
                <a:cs typeface="Times New Roman" pitchFamily="18" charset="0"/>
              </a:rPr>
              <a:t>несплошности</a:t>
            </a:r>
            <a:r>
              <a:rPr lang="ru-RU" sz="2400" dirty="0" smtClean="0">
                <a:latin typeface="Times New Roman" pitchFamily="18" charset="0"/>
                <a:cs typeface="Times New Roman" pitchFamily="18" charset="0"/>
              </a:rPr>
              <a:t>, например трещины или раковины. Если они обнаруживаются, то необходимо принятие корректирующих действий;</a:t>
            </a:r>
          </a:p>
          <a:p>
            <a:r>
              <a:rPr lang="ru-RU" sz="2400" dirty="0" smtClean="0">
                <a:latin typeface="Times New Roman" pitchFamily="18" charset="0"/>
                <a:cs typeface="Times New Roman" pitchFamily="18" charset="0"/>
              </a:rPr>
              <a:t>в) достигнуто удовлетворительное сплавление шва с основным металлом для продолжения сварки;</a:t>
            </a:r>
          </a:p>
          <a:p>
            <a:r>
              <a:rPr lang="ru-RU" sz="2400" dirty="0" smtClean="0">
                <a:latin typeface="Times New Roman" pitchFamily="18" charset="0"/>
                <a:cs typeface="Times New Roman" pitchFamily="18" charset="0"/>
              </a:rPr>
              <a:t>г) глубина и форма подготовки кромок соответствуют техническим условиям на процесс сварки или сравнимы с ранее выполненными формами кромок для того, чтобы обеспечить условие полного заполнения шва.</a:t>
            </a:r>
            <a:endParaRPr lang="ru-RU" sz="2400" dirty="0">
              <a:latin typeface="Times New Roman" pitchFamily="18" charset="0"/>
              <a:cs typeface="Times New Roman" pitchFamily="18" charset="0"/>
            </a:endParaRPr>
          </a:p>
        </p:txBody>
      </p:sp>
    </p:spTree>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8784976" cy="5016758"/>
          </a:xfrm>
          <a:prstGeom prst="rect">
            <a:avLst/>
          </a:prstGeom>
        </p:spPr>
        <p:txBody>
          <a:bodyPr wrap="square">
            <a:spAutoFit/>
          </a:bodyPr>
          <a:lstStyle/>
          <a:p>
            <a:pPr algn="just"/>
            <a:r>
              <a:rPr lang="ru-RU" sz="2000" dirty="0" smtClean="0">
                <a:latin typeface="Times New Roman" pitchFamily="18" charset="0"/>
                <a:cs typeface="Times New Roman" pitchFamily="18" charset="0"/>
              </a:rPr>
              <a:t>Необходимо убедиться в том, что </a:t>
            </a:r>
            <a:r>
              <a:rPr lang="ru-RU" sz="2000" b="1" dirty="0" smtClean="0">
                <a:solidFill>
                  <a:srgbClr val="FF0000"/>
                </a:solidFill>
                <a:latin typeface="Times New Roman" pitchFamily="18" charset="0"/>
                <a:cs typeface="Times New Roman" pitchFamily="18" charset="0"/>
              </a:rPr>
              <a:t>на</a:t>
            </a:r>
            <a:r>
              <a:rPr lang="ru-RU" sz="2000" dirty="0" smtClean="0">
                <a:solidFill>
                  <a:srgbClr val="FF0000"/>
                </a:solidFill>
                <a:latin typeface="Times New Roman" pitchFamily="18" charset="0"/>
                <a:cs typeface="Times New Roman" pitchFamily="18" charset="0"/>
              </a:rPr>
              <a:t> </a:t>
            </a:r>
            <a:r>
              <a:rPr lang="ru-RU" sz="2000" b="1" dirty="0" smtClean="0">
                <a:solidFill>
                  <a:srgbClr val="FF0000"/>
                </a:solidFill>
                <a:latin typeface="Times New Roman" pitchFamily="18" charset="0"/>
                <a:cs typeface="Times New Roman" pitchFamily="18" charset="0"/>
              </a:rPr>
              <a:t>контролируемом сварном шве</a:t>
            </a:r>
            <a:r>
              <a:rPr lang="ru-RU" sz="2000" dirty="0" smtClean="0">
                <a:latin typeface="Times New Roman" pitchFamily="18" charset="0"/>
                <a:cs typeface="Times New Roman" pitchFamily="18" charset="0"/>
              </a:rPr>
              <a:t>:</a:t>
            </a:r>
          </a:p>
          <a:p>
            <a:pPr algn="just"/>
            <a:r>
              <a:rPr lang="ru-RU" sz="2000" dirty="0" smtClean="0">
                <a:latin typeface="Times New Roman" pitchFamily="18" charset="0"/>
                <a:cs typeface="Times New Roman" pitchFamily="18" charset="0"/>
              </a:rPr>
              <a:t>а) вручную или механическим способом удален шлак. Нельзя допускать, чтобы при этом</a:t>
            </a:r>
          </a:p>
          <a:p>
            <a:pPr algn="just"/>
            <a:r>
              <a:rPr lang="ru-RU" sz="2000" dirty="0" smtClean="0">
                <a:latin typeface="Times New Roman" pitchFamily="18" charset="0"/>
                <a:cs typeface="Times New Roman" pitchFamily="18" charset="0"/>
              </a:rPr>
              <a:t>маскировались дефекты;</a:t>
            </a:r>
          </a:p>
          <a:p>
            <a:pPr algn="just"/>
            <a:r>
              <a:rPr lang="ru-RU" sz="2000" dirty="0" smtClean="0">
                <a:latin typeface="Times New Roman" pitchFamily="18" charset="0"/>
                <a:cs typeface="Times New Roman" pitchFamily="18" charset="0"/>
              </a:rPr>
              <a:t>б) не остались следы воздействия инструмента или царапины от шлака;</a:t>
            </a:r>
          </a:p>
          <a:p>
            <a:pPr algn="just"/>
            <a:r>
              <a:rPr lang="ru-RU" sz="2000" dirty="0" smtClean="0">
                <a:latin typeface="Times New Roman" pitchFamily="18" charset="0"/>
                <a:cs typeface="Times New Roman" pitchFamily="18" charset="0"/>
              </a:rPr>
              <a:t>в) при шлифовке не было перегрева, не осталось углублений и неровностей;</a:t>
            </a:r>
          </a:p>
          <a:p>
            <a:pPr algn="just"/>
            <a:r>
              <a:rPr lang="ru-RU" sz="2000" dirty="0" smtClean="0">
                <a:latin typeface="Times New Roman" pitchFamily="18" charset="0"/>
                <a:cs typeface="Times New Roman" pitchFamily="18" charset="0"/>
              </a:rPr>
              <a:t>г) угловые и стыковые соединения с основным материалом выполнены плавным переходом к основному металлу без превышения допусков.</a:t>
            </a:r>
          </a:p>
          <a:p>
            <a:pPr algn="just"/>
            <a:r>
              <a:rPr lang="ru-RU" sz="2000" dirty="0" err="1" smtClean="0">
                <a:latin typeface="Times New Roman" pitchFamily="18" charset="0"/>
                <a:cs typeface="Times New Roman" pitchFamily="18" charset="0"/>
              </a:rPr>
              <a:t>д</a:t>
            </a:r>
            <a:r>
              <a:rPr lang="ru-RU" sz="2000" dirty="0" smtClean="0">
                <a:latin typeface="Times New Roman" pitchFamily="18" charset="0"/>
                <a:cs typeface="Times New Roman" pitchFamily="18" charset="0"/>
              </a:rPr>
              <a:t>) форма наружной поверхности шва и величина выпуклости шва соответствуют стандарту;</a:t>
            </a:r>
            <a:endParaRPr lang="en-US" sz="2000" i="1"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е) высота валика усиления и его положение относительно свариваемых деталей должны быть измерены, если это требуется техническими условиями на выполнение сварки;</a:t>
            </a:r>
          </a:p>
          <a:p>
            <a:pPr algn="just"/>
            <a:r>
              <a:rPr lang="ru-RU" sz="2000" dirty="0" smtClean="0">
                <a:latin typeface="Times New Roman" pitchFamily="18" charset="0"/>
                <a:cs typeface="Times New Roman" pitchFamily="18" charset="0"/>
              </a:rPr>
              <a:t>ж) ширина шва по всей его длине должна быть одинаковой и при этом соответствовать стандарту. На стыковых сварных швах необходимо проконтролировать заполнение шва при разделке.</a:t>
            </a:r>
            <a:endParaRPr lang="ru-RU" sz="2000" dirty="0">
              <a:latin typeface="Times New Roman" pitchFamily="18" charset="0"/>
              <a:cs typeface="Times New Roman" pitchFamily="18" charset="0"/>
            </a:endParaRPr>
          </a:p>
        </p:txBody>
      </p:sp>
    </p:spTree>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490066"/>
          </a:xfrm>
        </p:spPr>
        <p:txBody>
          <a:bodyPr>
            <a:noAutofit/>
          </a:bodyPr>
          <a:lstStyle/>
          <a:p>
            <a:r>
              <a:rPr lang="ru-RU" sz="3200" dirty="0" smtClean="0">
                <a:latin typeface="Times New Roman" pitchFamily="18" charset="0"/>
                <a:cs typeface="Times New Roman" pitchFamily="18" charset="0"/>
              </a:rPr>
              <a:t>ВИЗУАЛЬНЫЙ КОНТРОЛЬ</a:t>
            </a:r>
            <a:endParaRPr lang="ru-RU" sz="3200" dirty="0">
              <a:latin typeface="Times New Roman" pitchFamily="18" charset="0"/>
              <a:cs typeface="Times New Roman" pitchFamily="18" charset="0"/>
            </a:endParaRPr>
          </a:p>
        </p:txBody>
      </p:sp>
      <p:sp>
        <p:nvSpPr>
          <p:cNvPr id="7" name="Текст 6"/>
          <p:cNvSpPr>
            <a:spLocks noGrp="1"/>
          </p:cNvSpPr>
          <p:nvPr>
            <p:ph type="body" sz="half" idx="4294967295"/>
          </p:nvPr>
        </p:nvSpPr>
        <p:spPr>
          <a:xfrm>
            <a:off x="251520" y="836613"/>
            <a:ext cx="4032448" cy="6021387"/>
          </a:xfrm>
        </p:spPr>
        <p:txBody>
          <a:bodyPr>
            <a:noAutofit/>
          </a:bodyPr>
          <a:lstStyle/>
          <a:p>
            <a:pPr>
              <a:buNone/>
            </a:pPr>
            <a:endParaRPr lang="ru-RU" sz="1400" dirty="0" smtClean="0">
              <a:latin typeface="Times New Roman" pitchFamily="18" charset="0"/>
              <a:cs typeface="Times New Roman" pitchFamily="18" charset="0"/>
            </a:endParaRPr>
          </a:p>
          <a:p>
            <a:pPr>
              <a:buNone/>
            </a:pPr>
            <a:r>
              <a:rPr lang="ru-RU" sz="2400" dirty="0" smtClean="0">
                <a:latin typeface="Times New Roman" pitchFamily="18" charset="0"/>
                <a:cs typeface="Times New Roman" pitchFamily="18" charset="0"/>
              </a:rPr>
              <a:t>Визуальный контроль сварных соединений выявляет, прежде всего, наружные дефекты - геометрические отклонения шва (высоты, ширины, катета), наружные поры и трещины, подрезы, </a:t>
            </a:r>
            <a:r>
              <a:rPr lang="ru-RU" sz="2400" dirty="0" err="1" smtClean="0">
                <a:latin typeface="Times New Roman" pitchFamily="18" charset="0"/>
                <a:cs typeface="Times New Roman" pitchFamily="18" charset="0"/>
              </a:rPr>
              <a:t>непровары</a:t>
            </a:r>
            <a:r>
              <a:rPr lang="ru-RU" sz="2400" dirty="0" smtClean="0">
                <a:latin typeface="Times New Roman" pitchFamily="18" charset="0"/>
                <a:cs typeface="Times New Roman" pitchFamily="18" charset="0"/>
              </a:rPr>
              <a:t>, наплывы.</a:t>
            </a:r>
          </a:p>
          <a:p>
            <a:pPr>
              <a:buNone/>
            </a:pPr>
            <a:r>
              <a:rPr lang="ru-RU" sz="2400" dirty="0" smtClean="0">
                <a:latin typeface="Times New Roman" pitchFamily="18" charset="0"/>
                <a:cs typeface="Times New Roman" pitchFamily="18" charset="0"/>
              </a:rPr>
              <a:t>Для эффективности контроля используют дополнительное местное освещение и лупу с 5-10 кратным увеличением.</a:t>
            </a:r>
          </a:p>
          <a:p>
            <a:endParaRPr lang="ru-RU" sz="2000" dirty="0">
              <a:latin typeface="Times New Roman" pitchFamily="18" charset="0"/>
              <a:cs typeface="Times New Roman" pitchFamily="18" charset="0"/>
            </a:endParaRPr>
          </a:p>
        </p:txBody>
      </p:sp>
      <p:pic>
        <p:nvPicPr>
          <p:cNvPr id="9" name="Picture 12" descr="http://svarkonm.ru/writable/images/781.jpg"/>
          <p:cNvPicPr>
            <a:picLocks noChangeAspect="1" noChangeArrowheads="1"/>
          </p:cNvPicPr>
          <p:nvPr/>
        </p:nvPicPr>
        <p:blipFill>
          <a:blip r:embed="rId2" cstate="print"/>
          <a:srcRect/>
          <a:stretch>
            <a:fillRect/>
          </a:stretch>
        </p:blipFill>
        <p:spPr bwMode="auto">
          <a:xfrm>
            <a:off x="4067944" y="3861048"/>
            <a:ext cx="4824536" cy="2880320"/>
          </a:xfrm>
          <a:prstGeom prst="rect">
            <a:avLst/>
          </a:prstGeom>
          <a:noFill/>
        </p:spPr>
      </p:pic>
      <p:pic>
        <p:nvPicPr>
          <p:cNvPr id="10" name="Picture 6" descr="http://www.aquasector.com/netcat_files/userfiles/Technology/control.jpg"/>
          <p:cNvPicPr>
            <a:picLocks noChangeAspect="1" noChangeArrowheads="1"/>
          </p:cNvPicPr>
          <p:nvPr/>
        </p:nvPicPr>
        <p:blipFill>
          <a:blip r:embed="rId3" cstate="print"/>
          <a:srcRect/>
          <a:stretch>
            <a:fillRect/>
          </a:stretch>
        </p:blipFill>
        <p:spPr bwMode="auto">
          <a:xfrm>
            <a:off x="4427984" y="908720"/>
            <a:ext cx="4464496" cy="2880320"/>
          </a:xfrm>
          <a:prstGeom prst="rect">
            <a:avLst/>
          </a:prstGeom>
          <a:noFill/>
        </p:spPr>
      </p:pic>
    </p:spTree>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3008313" cy="648072"/>
          </a:xfrm>
          <a:solidFill>
            <a:schemeClr val="bg1"/>
          </a:solidFill>
          <a:ln>
            <a:solidFill>
              <a:schemeClr val="bg1"/>
            </a:solidFill>
          </a:ln>
        </p:spPr>
        <p:txBody>
          <a:bodyPr>
            <a:normAutofit fontScale="90000"/>
          </a:bodyPr>
          <a:lstStyle/>
          <a:p>
            <a:pPr algn="ctr"/>
            <a:r>
              <a:rPr lang="ru-RU" b="0" dirty="0" smtClean="0">
                <a:effectLst>
                  <a:outerShdw blurRad="38100" dist="38100" dir="2700000" algn="tl">
                    <a:srgbClr val="000000">
                      <a:alpha val="43137"/>
                    </a:srgbClr>
                  </a:outerShdw>
                </a:effectLst>
                <a:latin typeface="Times New Roman" pitchFamily="18" charset="0"/>
                <a:cs typeface="Times New Roman" pitchFamily="18" charset="0"/>
              </a:rPr>
              <a:t>ВИЗУАЛЬНЫЙ</a:t>
            </a:r>
            <a:r>
              <a:rPr lang="ru-RU" b="0" dirty="0" smtClean="0">
                <a:effectLst/>
              </a:rPr>
              <a:t> </a:t>
            </a:r>
            <a:r>
              <a:rPr lang="ru-RU" b="0" dirty="0" smtClean="0">
                <a:effectLst>
                  <a:outerShdw blurRad="38100" dist="38100" dir="2700000" algn="tl">
                    <a:srgbClr val="000000">
                      <a:alpha val="43137"/>
                    </a:srgbClr>
                  </a:outerShdw>
                </a:effectLst>
              </a:rPr>
              <a:t>КОНТРОЛЬ</a:t>
            </a:r>
            <a:endParaRPr lang="ru-RU" b="0" dirty="0">
              <a:effectLst>
                <a:outerShdw blurRad="38100" dist="38100" dir="2700000" algn="tl">
                  <a:srgbClr val="000000">
                    <a:alpha val="43137"/>
                  </a:srgbClr>
                </a:outerShdw>
              </a:effectLst>
            </a:endParaRPr>
          </a:p>
        </p:txBody>
      </p:sp>
      <p:pic>
        <p:nvPicPr>
          <p:cNvPr id="5" name="Picture 10" descr="http://stroitel5.ru/wp-content/uploads/2015/05/svar1.jpg"/>
          <p:cNvPicPr>
            <a:picLocks noGrp="1" noChangeAspect="1" noChangeArrowheads="1"/>
          </p:cNvPicPr>
          <p:nvPr>
            <p:ph idx="1"/>
          </p:nvPr>
        </p:nvPicPr>
        <p:blipFill>
          <a:blip r:embed="rId2" cstate="print"/>
          <a:stretch>
            <a:fillRect/>
          </a:stretch>
        </p:blipFill>
        <p:spPr bwMode="auto">
          <a:xfrm>
            <a:off x="3995936" y="2636912"/>
            <a:ext cx="4762500" cy="3619500"/>
          </a:xfrm>
          <a:prstGeom prst="rect">
            <a:avLst/>
          </a:prstGeom>
          <a:noFill/>
        </p:spPr>
      </p:pic>
      <p:sp>
        <p:nvSpPr>
          <p:cNvPr id="4" name="Текст 3"/>
          <p:cNvSpPr>
            <a:spLocks noGrp="1"/>
          </p:cNvSpPr>
          <p:nvPr>
            <p:ph type="body" sz="half" idx="2"/>
          </p:nvPr>
        </p:nvSpPr>
        <p:spPr>
          <a:xfrm>
            <a:off x="179512" y="836712"/>
            <a:ext cx="3672407" cy="5832648"/>
          </a:xfrm>
        </p:spPr>
        <p:txBody>
          <a:bodyPr>
            <a:normAutofit lnSpcReduction="10000"/>
          </a:bodyPr>
          <a:lstStyle/>
          <a:p>
            <a:pPr algn="just" fontAlgn="base"/>
            <a:r>
              <a:rPr lang="ru-RU"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При внешнем осмотре применяется также </a:t>
            </a:r>
            <a:r>
              <a:rPr lang="ru-RU" sz="2000" b="1" dirty="0" smtClean="0">
                <a:latin typeface="Times New Roman" pitchFamily="18" charset="0"/>
                <a:cs typeface="Times New Roman" pitchFamily="18" charset="0"/>
              </a:rPr>
              <a:t>измерительный инструмент </a:t>
            </a:r>
            <a:r>
              <a:rPr lang="ru-RU" sz="2000" dirty="0" smtClean="0">
                <a:latin typeface="Times New Roman" pitchFamily="18" charset="0"/>
                <a:cs typeface="Times New Roman" pitchFamily="18" charset="0"/>
              </a:rPr>
              <a:t>для замера геометрических параметров сварного соединения и дефектов - штангенциркуль, линейка, различные специальные шаблоны.</a:t>
            </a:r>
          </a:p>
          <a:p>
            <a:pPr algn="just" fontAlgn="base"/>
            <a:r>
              <a:rPr lang="ru-RU" sz="2000" dirty="0" smtClean="0">
                <a:latin typeface="Times New Roman" pitchFamily="18" charset="0"/>
                <a:cs typeface="Times New Roman" pitchFamily="18" charset="0"/>
              </a:rPr>
              <a:t>    Размеры сечения готового шва проверяют по его параметрам в зависимости от типа соединения. У стыкового шва проверяют его ширину, высоту, размер выпуклости со стороны корня шва, в угловом - измеряют катет. Замеренные параметры должны соответствовать ТУ или </a:t>
            </a:r>
            <a:r>
              <a:rPr lang="ru-RU" sz="2000" dirty="0" err="1" smtClean="0">
                <a:latin typeface="Times New Roman" pitchFamily="18" charset="0"/>
                <a:cs typeface="Times New Roman" pitchFamily="18" charset="0"/>
              </a:rPr>
              <a:t>ГОСТам</a:t>
            </a:r>
            <a:r>
              <a:rPr lang="ru-RU" sz="2000" dirty="0" smtClean="0">
                <a:latin typeface="Times New Roman" pitchFamily="18" charset="0"/>
                <a:cs typeface="Times New Roman" pitchFamily="18" charset="0"/>
              </a:rPr>
              <a:t>. </a:t>
            </a:r>
          </a:p>
          <a:p>
            <a:endParaRPr lang="ru-RU" dirty="0"/>
          </a:p>
        </p:txBody>
      </p:sp>
      <p:pic>
        <p:nvPicPr>
          <p:cNvPr id="6" name="Picture 6" descr="http://www.grand.msk.ru/pics/1_6114.jpg"/>
          <p:cNvPicPr>
            <a:picLocks noChangeAspect="1" noChangeArrowheads="1"/>
          </p:cNvPicPr>
          <p:nvPr/>
        </p:nvPicPr>
        <p:blipFill>
          <a:blip r:embed="rId3" cstate="print"/>
          <a:srcRect/>
          <a:stretch>
            <a:fillRect/>
          </a:stretch>
        </p:blipFill>
        <p:spPr bwMode="auto">
          <a:xfrm>
            <a:off x="3923928" y="260648"/>
            <a:ext cx="4896544" cy="2304256"/>
          </a:xfrm>
          <a:prstGeom prst="rect">
            <a:avLst/>
          </a:prstGeom>
          <a:noFill/>
        </p:spPr>
      </p:pic>
    </p:spTree>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972344"/>
          </a:xfrm>
          <a:scene3d>
            <a:camera prst="orthographicFront"/>
            <a:lightRig rig="threePt" dir="t"/>
          </a:scene3d>
          <a:sp3d>
            <a:bevelT prst="slope"/>
          </a:sp3d>
        </p:spPr>
        <p:txBody>
          <a:bodyPr>
            <a:normAutofit/>
          </a:bodyPr>
          <a:lstStyle/>
          <a:p>
            <a:pPr algn="ctr"/>
            <a:r>
              <a:rPr lang="ru-RU" sz="3600" b="1" dirty="0" smtClean="0">
                <a:latin typeface="Times New Roman" pitchFamily="18" charset="0"/>
                <a:cs typeface="Times New Roman" pitchFamily="18" charset="0"/>
              </a:rPr>
              <a:t>ШАБЛОНЫ   СВАРЩИКА</a:t>
            </a:r>
            <a:endParaRPr lang="ru-RU" sz="3600" b="1" dirty="0">
              <a:latin typeface="Times New Roman" pitchFamily="18" charset="0"/>
              <a:cs typeface="Times New Roman" pitchFamily="18" charset="0"/>
            </a:endParaRPr>
          </a:p>
        </p:txBody>
      </p:sp>
      <p:pic>
        <p:nvPicPr>
          <p:cNvPr id="4" name="Рисунок 3" descr="http://www.ntcexpert.ru/images/stories/firmennie_shabloni.jpg"/>
          <p:cNvPicPr/>
          <p:nvPr/>
        </p:nvPicPr>
        <p:blipFill>
          <a:blip r:embed="rId2" cstate="print"/>
          <a:srcRect/>
          <a:stretch>
            <a:fillRect/>
          </a:stretch>
        </p:blipFill>
        <p:spPr bwMode="auto">
          <a:xfrm>
            <a:off x="755576" y="1412776"/>
            <a:ext cx="7632847" cy="5040560"/>
          </a:xfrm>
          <a:prstGeom prst="rect">
            <a:avLst/>
          </a:prstGeom>
          <a:noFill/>
          <a:ln w="28575">
            <a:solidFill>
              <a:schemeClr val="accent5"/>
            </a:solidFill>
            <a:miter lim="800000"/>
            <a:headEnd/>
            <a:tailEnd/>
          </a:ln>
        </p:spPr>
      </p:pic>
    </p:spTree>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контроль сварного шва"/>
          <p:cNvPicPr>
            <a:picLocks noGrp="1"/>
          </p:cNvPicPr>
          <p:nvPr>
            <p:ph sz="quarter" idx="1"/>
          </p:nvPr>
        </p:nvPicPr>
        <p:blipFill>
          <a:blip r:embed="rId2" cstate="print"/>
          <a:srcRect/>
          <a:stretch>
            <a:fillRect/>
          </a:stretch>
        </p:blipFill>
        <p:spPr bwMode="auto">
          <a:xfrm>
            <a:off x="3707904" y="260648"/>
            <a:ext cx="5111750" cy="2577783"/>
          </a:xfrm>
          <a:prstGeom prst="rect">
            <a:avLst/>
          </a:prstGeom>
          <a:noFill/>
          <a:ln w="28575">
            <a:solidFill>
              <a:schemeClr val="accent5"/>
            </a:solidFill>
            <a:miter lim="800000"/>
            <a:headEnd/>
            <a:tailEnd/>
          </a:ln>
        </p:spPr>
      </p:pic>
      <p:sp>
        <p:nvSpPr>
          <p:cNvPr id="4" name="Текст 3"/>
          <p:cNvSpPr>
            <a:spLocks noGrp="1"/>
          </p:cNvSpPr>
          <p:nvPr>
            <p:ph type="body" idx="2"/>
          </p:nvPr>
        </p:nvSpPr>
        <p:spPr>
          <a:xfrm>
            <a:off x="179512" y="692696"/>
            <a:ext cx="3384376" cy="5832648"/>
          </a:xfrm>
        </p:spPr>
        <p:txBody>
          <a:bodyPr>
            <a:noAutofit/>
          </a:bodyPr>
          <a:lstStyle/>
          <a:p>
            <a:pPr lvl="0" fontAlgn="base">
              <a:lnSpc>
                <a:spcPct val="100000"/>
              </a:lnSpc>
            </a:pPr>
            <a:r>
              <a:rPr lang="ru-RU" sz="1600" dirty="0" smtClean="0">
                <a:latin typeface="Times New Roman" pitchFamily="18" charset="0"/>
                <a:cs typeface="Times New Roman" pitchFamily="18" charset="0"/>
              </a:rPr>
              <a:t>А – установочная плоскость, которой инструмент накладывается на одну из линейных поверхностей сваренной детали с целью определения высоты и ширины шва;</a:t>
            </a:r>
          </a:p>
          <a:p>
            <a:pPr lvl="0" fontAlgn="base">
              <a:lnSpc>
                <a:spcPct val="100000"/>
              </a:lnSpc>
            </a:pPr>
            <a:r>
              <a:rPr lang="ru-RU" sz="1600" dirty="0" smtClean="0">
                <a:latin typeface="Times New Roman" pitchFamily="18" charset="0"/>
                <a:cs typeface="Times New Roman" pitchFamily="18" charset="0"/>
              </a:rPr>
              <a:t>Б – установочная плоскость для измерения угла скоса кромки под сварку;</a:t>
            </a:r>
          </a:p>
          <a:p>
            <a:pPr lvl="0" fontAlgn="base">
              <a:lnSpc>
                <a:spcPct val="100000"/>
              </a:lnSpc>
            </a:pPr>
            <a:r>
              <a:rPr lang="ru-RU" sz="1600" dirty="0" smtClean="0">
                <a:latin typeface="Times New Roman" pitchFamily="18" charset="0"/>
                <a:cs typeface="Times New Roman" pitchFamily="18" charset="0"/>
              </a:rPr>
              <a:t>В – подвижный указатель;</a:t>
            </a:r>
          </a:p>
          <a:p>
            <a:pPr lvl="0" fontAlgn="base">
              <a:lnSpc>
                <a:spcPct val="100000"/>
              </a:lnSpc>
            </a:pPr>
            <a:r>
              <a:rPr lang="ru-RU" sz="1600" dirty="0" smtClean="0">
                <a:latin typeface="Times New Roman" pitchFamily="18" charset="0"/>
                <a:cs typeface="Times New Roman" pitchFamily="18" charset="0"/>
              </a:rPr>
              <a:t>Г – шкала для отсчёта высотных размеров шва;</a:t>
            </a:r>
          </a:p>
          <a:p>
            <a:pPr lvl="0" fontAlgn="base">
              <a:lnSpc>
                <a:spcPct val="100000"/>
              </a:lnSpc>
            </a:pPr>
            <a:r>
              <a:rPr lang="ru-RU" sz="1600" dirty="0" smtClean="0">
                <a:latin typeface="Times New Roman" pitchFamily="18" charset="0"/>
                <a:cs typeface="Times New Roman" pitchFamily="18" charset="0"/>
              </a:rPr>
              <a:t>Д – шкала для определения угла скоса кромки;</a:t>
            </a:r>
          </a:p>
          <a:p>
            <a:pPr lvl="0" fontAlgn="base">
              <a:lnSpc>
                <a:spcPct val="100000"/>
              </a:lnSpc>
            </a:pPr>
            <a:r>
              <a:rPr lang="ru-RU" sz="1600" dirty="0" smtClean="0">
                <a:latin typeface="Times New Roman" pitchFamily="18" charset="0"/>
                <a:cs typeface="Times New Roman" pitchFamily="18" charset="0"/>
              </a:rPr>
              <a:t>Е – шкала для отсчёта притупления и общей ширины сварного шва;</a:t>
            </a:r>
          </a:p>
          <a:p>
            <a:pPr lvl="0" fontAlgn="base">
              <a:lnSpc>
                <a:spcPct val="100000"/>
              </a:lnSpc>
            </a:pPr>
            <a:r>
              <a:rPr lang="ru-RU" sz="1600" dirty="0" smtClean="0">
                <a:latin typeface="Times New Roman" pitchFamily="18" charset="0"/>
                <a:cs typeface="Times New Roman" pitchFamily="18" charset="0"/>
              </a:rPr>
              <a:t>И – шкала для определения зазора между свариваемыми элементами;</a:t>
            </a:r>
          </a:p>
          <a:p>
            <a:pPr lvl="0" fontAlgn="base">
              <a:lnSpc>
                <a:spcPct val="100000"/>
              </a:lnSpc>
            </a:pPr>
            <a:r>
              <a:rPr lang="ru-RU" sz="1600" dirty="0" smtClean="0">
                <a:latin typeface="Times New Roman" pitchFamily="18" charset="0"/>
                <a:cs typeface="Times New Roman" pitchFamily="18" charset="0"/>
              </a:rPr>
              <a:t>Ж – пазы для измерения толщины металла в зоне сварки.</a:t>
            </a:r>
          </a:p>
          <a:p>
            <a:pPr>
              <a:lnSpc>
                <a:spcPct val="100000"/>
              </a:lnSpc>
            </a:pPr>
            <a:r>
              <a:rPr lang="ru-RU" sz="1600" dirty="0" smtClean="0">
                <a:latin typeface="Times New Roman" pitchFamily="18" charset="0"/>
                <a:cs typeface="Times New Roman" pitchFamily="18" charset="0"/>
              </a:rPr>
              <a:t>К – риска-индекс на бегунке, которая предназначается для отсчёта результата по шкале Г</a:t>
            </a:r>
            <a:endParaRPr lang="ru-RU" sz="1600" dirty="0">
              <a:latin typeface="Times New Roman" pitchFamily="18" charset="0"/>
              <a:cs typeface="Times New Roman" pitchFamily="18" charset="0"/>
            </a:endParaRPr>
          </a:p>
        </p:txBody>
      </p:sp>
      <p:sp>
        <p:nvSpPr>
          <p:cNvPr id="2" name="Заголовок 1"/>
          <p:cNvSpPr>
            <a:spLocks noGrp="1"/>
          </p:cNvSpPr>
          <p:nvPr>
            <p:ph type="title"/>
          </p:nvPr>
        </p:nvSpPr>
        <p:spPr>
          <a:xfrm>
            <a:off x="457200" y="273050"/>
            <a:ext cx="3008313" cy="419646"/>
          </a:xfrm>
        </p:spPr>
        <p:txBody>
          <a:bodyPr>
            <a:normAutofit fontScale="90000"/>
          </a:bodyPr>
          <a:lstStyle/>
          <a:p>
            <a:r>
              <a:rPr lang="ru-RU" sz="2800" dirty="0" smtClean="0">
                <a:latin typeface="Times New Roman" pitchFamily="18" charset="0"/>
                <a:cs typeface="Times New Roman" pitchFamily="18" charset="0"/>
              </a:rPr>
              <a:t>УШС -3</a:t>
            </a:r>
            <a:endParaRPr lang="ru-RU" sz="2800" dirty="0">
              <a:latin typeface="Times New Roman" pitchFamily="18" charset="0"/>
              <a:cs typeface="Times New Roman" pitchFamily="18" charset="0"/>
            </a:endParaRPr>
          </a:p>
        </p:txBody>
      </p:sp>
      <p:pic>
        <p:nvPicPr>
          <p:cNvPr id="6" name="Рисунок 5" descr="ушс-3 гост"/>
          <p:cNvPicPr/>
          <p:nvPr/>
        </p:nvPicPr>
        <p:blipFill>
          <a:blip r:embed="rId3" cstate="print"/>
          <a:srcRect/>
          <a:stretch>
            <a:fillRect/>
          </a:stretch>
        </p:blipFill>
        <p:spPr bwMode="auto">
          <a:xfrm>
            <a:off x="3779912" y="3212976"/>
            <a:ext cx="5184576" cy="3168352"/>
          </a:xfrm>
          <a:prstGeom prst="rect">
            <a:avLst/>
          </a:prstGeom>
          <a:noFill/>
          <a:ln w="28575">
            <a:solidFill>
              <a:schemeClr val="accent5"/>
            </a:solidFill>
            <a:miter lim="800000"/>
            <a:headEnd/>
            <a:tailEnd/>
          </a:ln>
        </p:spPr>
      </p:pic>
    </p:spTree>
  </p:cSld>
  <p:clrMapOvr>
    <a:masterClrMapping/>
  </p:clrMapOvr>
  <p:transition>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Шаблон сварщика УШК-1"/>
          <p:cNvPicPr>
            <a:picLocks noGrp="1"/>
          </p:cNvPicPr>
          <p:nvPr>
            <p:ph sz="quarter" idx="1"/>
          </p:nvPr>
        </p:nvPicPr>
        <p:blipFill>
          <a:blip r:embed="rId2" cstate="print"/>
          <a:stretch>
            <a:fillRect/>
          </a:stretch>
        </p:blipFill>
        <p:spPr bwMode="auto">
          <a:xfrm>
            <a:off x="251520" y="1700808"/>
            <a:ext cx="4248472" cy="4104456"/>
          </a:xfrm>
          <a:prstGeom prst="rect">
            <a:avLst/>
          </a:prstGeom>
          <a:noFill/>
          <a:ln w="28575">
            <a:solidFill>
              <a:schemeClr val="accent5"/>
            </a:solidFill>
            <a:miter lim="800000"/>
            <a:headEnd/>
            <a:tailEnd/>
          </a:ln>
        </p:spPr>
      </p:pic>
      <p:sp>
        <p:nvSpPr>
          <p:cNvPr id="4" name="Текст 3"/>
          <p:cNvSpPr>
            <a:spLocks noGrp="1"/>
          </p:cNvSpPr>
          <p:nvPr>
            <p:ph type="body" idx="2"/>
          </p:nvPr>
        </p:nvSpPr>
        <p:spPr>
          <a:xfrm>
            <a:off x="4644008" y="260648"/>
            <a:ext cx="4050032" cy="6192688"/>
          </a:xfrm>
        </p:spPr>
        <p:txBody>
          <a:bodyPr>
            <a:noAutofit/>
          </a:bodyPr>
          <a:lstStyle/>
          <a:p>
            <a:r>
              <a:rPr lang="ru-RU" sz="2000" dirty="0" smtClean="0">
                <a:latin typeface="Times New Roman" pitchFamily="18" charset="0"/>
                <a:cs typeface="Times New Roman" pitchFamily="18" charset="0"/>
              </a:rPr>
              <a:t>Служит для контроля тавровых и </a:t>
            </a:r>
            <a:r>
              <a:rPr lang="ru-RU" sz="2000" dirty="0" err="1" smtClean="0">
                <a:latin typeface="Times New Roman" pitchFamily="18" charset="0"/>
                <a:cs typeface="Times New Roman" pitchFamily="18" charset="0"/>
              </a:rPr>
              <a:t>нахлесточных</a:t>
            </a:r>
            <a:r>
              <a:rPr lang="ru-RU" sz="2000" dirty="0" smtClean="0">
                <a:latin typeface="Times New Roman" pitchFamily="18" charset="0"/>
                <a:cs typeface="Times New Roman" pitchFamily="18" charset="0"/>
              </a:rPr>
              <a:t> сварных соединений, стыковых сварных соединений, измерения зазора между кромками свариваемых деталей.</a:t>
            </a:r>
          </a:p>
          <a:p>
            <a:r>
              <a:rPr lang="ru-RU" sz="2000" dirty="0" smtClean="0">
                <a:latin typeface="Times New Roman" pitchFamily="18" charset="0"/>
                <a:cs typeface="Times New Roman" pitchFamily="18" charset="0"/>
              </a:rPr>
              <a:t>Верхняя шкала для измерения зазора между кромками свариваемых деталей и высоты усиления шва.</a:t>
            </a:r>
          </a:p>
          <a:p>
            <a:r>
              <a:rPr lang="ru-RU" sz="2000" dirty="0" smtClean="0">
                <a:latin typeface="Times New Roman" pitchFamily="18" charset="0"/>
                <a:cs typeface="Times New Roman" pitchFamily="18" charset="0"/>
              </a:rPr>
              <a:t>Шкала по дуге шаблона для измерения тавровых, </a:t>
            </a:r>
            <a:r>
              <a:rPr lang="ru-RU" sz="2000" dirty="0" err="1" smtClean="0">
                <a:latin typeface="Times New Roman" pitchFamily="18" charset="0"/>
                <a:cs typeface="Times New Roman" pitchFamily="18" charset="0"/>
              </a:rPr>
              <a:t>нахлесточных</a:t>
            </a:r>
            <a:r>
              <a:rPr lang="ru-RU" sz="2000" dirty="0" smtClean="0">
                <a:latin typeface="Times New Roman" pitchFamily="18" charset="0"/>
                <a:cs typeface="Times New Roman" pitchFamily="18" charset="0"/>
              </a:rPr>
              <a:t> и стыковых сварных соединений.</a:t>
            </a:r>
          </a:p>
          <a:p>
            <a:r>
              <a:rPr lang="ru-RU" sz="2000" dirty="0" smtClean="0">
                <a:latin typeface="Times New Roman" pitchFamily="18" charset="0"/>
                <a:cs typeface="Times New Roman" pitchFamily="18" charset="0"/>
              </a:rPr>
              <a:t>Точность измерения +-0,05мм</a:t>
            </a:r>
          </a:p>
          <a:p>
            <a:endParaRPr lang="ru-RU" sz="2000" dirty="0"/>
          </a:p>
        </p:txBody>
      </p:sp>
      <p:sp>
        <p:nvSpPr>
          <p:cNvPr id="2" name="Заголовок 1"/>
          <p:cNvSpPr>
            <a:spLocks noGrp="1"/>
          </p:cNvSpPr>
          <p:nvPr>
            <p:ph type="title"/>
          </p:nvPr>
        </p:nvSpPr>
        <p:spPr>
          <a:xfrm>
            <a:off x="457200" y="188640"/>
            <a:ext cx="3008313" cy="936104"/>
          </a:xfrm>
        </p:spPr>
        <p:txBody>
          <a:bodyPr>
            <a:noAutofit/>
          </a:bodyPr>
          <a:lstStyle/>
          <a:p>
            <a:r>
              <a:rPr lang="ru-RU" sz="2800" dirty="0" smtClean="0">
                <a:latin typeface="Times New Roman" pitchFamily="18" charset="0"/>
                <a:cs typeface="Times New Roman" pitchFamily="18" charset="0"/>
              </a:rPr>
              <a:t>УШК-1  (Шаблон Красовского)</a:t>
            </a:r>
            <a:endParaRPr lang="ru-RU" sz="2800" dirty="0">
              <a:latin typeface="Times New Roman" pitchFamily="18" charset="0"/>
              <a:cs typeface="Times New Roman" pitchFamily="18" charset="0"/>
            </a:endParaRPr>
          </a:p>
        </p:txBody>
      </p:sp>
    </p:spTree>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http://xn----7sbbh5aldqiydf.xn--p1ai/upload/iblock/1ac/1ac7aba32d23416259e7cfdb83844935.jpg"/>
          <p:cNvPicPr>
            <a:picLocks noGrp="1"/>
          </p:cNvPicPr>
          <p:nvPr>
            <p:ph sz="quarter" idx="1"/>
          </p:nvPr>
        </p:nvPicPr>
        <p:blipFill>
          <a:blip r:embed="rId2" cstate="print"/>
          <a:stretch>
            <a:fillRect/>
          </a:stretch>
        </p:blipFill>
        <p:spPr bwMode="auto">
          <a:xfrm>
            <a:off x="457200" y="997585"/>
            <a:ext cx="4258816" cy="4634230"/>
          </a:xfrm>
          <a:prstGeom prst="rect">
            <a:avLst/>
          </a:prstGeom>
          <a:noFill/>
          <a:ln w="28575">
            <a:solidFill>
              <a:schemeClr val="accent5"/>
            </a:solidFill>
            <a:miter lim="800000"/>
            <a:headEnd/>
            <a:tailEnd/>
          </a:ln>
          <a:scene3d>
            <a:camera prst="orthographicFront"/>
            <a:lightRig rig="threePt" dir="t"/>
          </a:scene3d>
          <a:sp3d>
            <a:bevelT prst="relaxedInset"/>
          </a:sp3d>
        </p:spPr>
      </p:pic>
      <p:sp>
        <p:nvSpPr>
          <p:cNvPr id="4" name="Текст 3"/>
          <p:cNvSpPr>
            <a:spLocks noGrp="1"/>
          </p:cNvSpPr>
          <p:nvPr>
            <p:ph type="body" idx="2"/>
          </p:nvPr>
        </p:nvSpPr>
        <p:spPr>
          <a:xfrm>
            <a:off x="5076056" y="1412776"/>
            <a:ext cx="3816424" cy="5112568"/>
          </a:xfrm>
        </p:spPr>
        <p:txBody>
          <a:bodyPr>
            <a:normAutofit/>
          </a:bodyPr>
          <a:lstStyle/>
          <a:p>
            <a:r>
              <a:rPr lang="ru-RU" sz="2000" dirty="0" smtClean="0">
                <a:latin typeface="Times New Roman" pitchFamily="18" charset="0"/>
                <a:cs typeface="Times New Roman" pitchFamily="18" charset="0"/>
              </a:rPr>
              <a:t>Для контроля катетов угловых швов в диапазоне 4-14мм. </a:t>
            </a:r>
          </a:p>
          <a:p>
            <a:r>
              <a:rPr lang="ru-RU" sz="2000" dirty="0" smtClean="0">
                <a:latin typeface="Times New Roman" pitchFamily="18" charset="0"/>
                <a:cs typeface="Times New Roman" pitchFamily="18" charset="0"/>
              </a:rPr>
              <a:t>Контроль катета сварного шва производиться путем последовательного соприкосновения (подбора) лепестков с соединенными сваркой деталями.</a:t>
            </a:r>
          </a:p>
          <a:p>
            <a:r>
              <a:rPr lang="ru-RU" sz="2000" dirty="0" smtClean="0">
                <a:latin typeface="Times New Roman" pitchFamily="18" charset="0"/>
                <a:cs typeface="Times New Roman" pitchFamily="18" charset="0"/>
              </a:rPr>
              <a:t>Размер считается установленным, если длинная сторона лепестка и перемычка между катетами лепестка прилегают к деталям без видимого зазора,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а зазор между дугами лепестка и шва является минимальным.</a:t>
            </a:r>
          </a:p>
          <a:p>
            <a:endParaRPr lang="ru-RU" sz="2000" dirty="0"/>
          </a:p>
        </p:txBody>
      </p:sp>
      <p:sp>
        <p:nvSpPr>
          <p:cNvPr id="2" name="Заголовок 1"/>
          <p:cNvSpPr>
            <a:spLocks noGrp="1"/>
          </p:cNvSpPr>
          <p:nvPr>
            <p:ph type="title"/>
          </p:nvPr>
        </p:nvSpPr>
        <p:spPr>
          <a:xfrm>
            <a:off x="5796136" y="457200"/>
            <a:ext cx="2966864" cy="811560"/>
          </a:xfrm>
        </p:spPr>
        <p:txBody>
          <a:bodyPr>
            <a:noAutofit/>
          </a:bodyPr>
          <a:lstStyle/>
          <a:p>
            <a:r>
              <a:rPr lang="ru-RU" sz="2400" dirty="0" smtClean="0">
                <a:latin typeface="Times New Roman" pitchFamily="18" charset="0"/>
                <a:cs typeface="Times New Roman" pitchFamily="18" charset="0"/>
              </a:rPr>
              <a:t>Универсальный шаблон сварщика УШС-2</a:t>
            </a:r>
            <a:endParaRPr lang="ru-RU" sz="2400" dirty="0">
              <a:latin typeface="Times New Roman" pitchFamily="18" charset="0"/>
              <a:cs typeface="Times New Roman" pitchFamily="18" charset="0"/>
            </a:endParaRPr>
          </a:p>
        </p:txBody>
      </p:sp>
    </p:spTree>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ВИЗУАЛЬНЫЙ</a:t>
            </a:r>
            <a:r>
              <a:rPr lang="ru-RU" b="1" dirty="0" smtClean="0">
                <a:effectLst/>
              </a:rPr>
              <a:t> </a:t>
            </a:r>
            <a:r>
              <a:rPr lang="ru-RU" b="1" dirty="0" smtClean="0">
                <a:effectLst>
                  <a:outerShdw blurRad="38100" dist="38100" dir="2700000" algn="tl">
                    <a:srgbClr val="000000">
                      <a:alpha val="43137"/>
                    </a:srgbClr>
                  </a:outerShdw>
                </a:effectLst>
              </a:rPr>
              <a:t>КОНТРОЛЬ</a:t>
            </a:r>
            <a:endParaRPr lang="ru-RU" b="1" dirty="0"/>
          </a:p>
        </p:txBody>
      </p:sp>
      <p:pic>
        <p:nvPicPr>
          <p:cNvPr id="5" name="Picture 10" descr="http://www.ntcexpert.ru/images/stories/UShS-3-rabote.jpg"/>
          <p:cNvPicPr>
            <a:picLocks noGrp="1" noChangeAspect="1" noChangeArrowheads="1"/>
          </p:cNvPicPr>
          <p:nvPr>
            <p:ph idx="1"/>
          </p:nvPr>
        </p:nvPicPr>
        <p:blipFill>
          <a:blip r:embed="rId2" cstate="print"/>
          <a:srcRect/>
          <a:stretch>
            <a:fillRect/>
          </a:stretch>
        </p:blipFill>
        <p:spPr bwMode="auto">
          <a:xfrm>
            <a:off x="3707904" y="332656"/>
            <a:ext cx="5111750" cy="2960222"/>
          </a:xfrm>
          <a:prstGeom prst="rect">
            <a:avLst/>
          </a:prstGeom>
          <a:noFill/>
        </p:spPr>
      </p:pic>
      <p:sp>
        <p:nvSpPr>
          <p:cNvPr id="3" name="Текст 2"/>
          <p:cNvSpPr>
            <a:spLocks noGrp="1"/>
          </p:cNvSpPr>
          <p:nvPr>
            <p:ph type="body" sz="half" idx="2"/>
          </p:nvPr>
        </p:nvSpPr>
        <p:spPr/>
        <p:txBody>
          <a:bodyPr>
            <a:normAutofit/>
          </a:bodyPr>
          <a:lstStyle/>
          <a:p>
            <a:r>
              <a:rPr lang="ru-RU" sz="2000" dirty="0" smtClean="0">
                <a:latin typeface="Times New Roman" pitchFamily="18" charset="0"/>
                <a:cs typeface="Times New Roman" pitchFamily="18" charset="0"/>
              </a:rPr>
              <a:t>Внешний осмотр и обмеры сварных швов не дают возможности окончательно судить о качестве сварки. Они устанавливают только внешние дефекты шва и позволяют определить их сомнительные участки, которые могут быть проверены более точными способами.</a:t>
            </a:r>
          </a:p>
          <a:p>
            <a:endParaRPr lang="ru-RU" sz="2000" dirty="0"/>
          </a:p>
        </p:txBody>
      </p:sp>
      <p:pic>
        <p:nvPicPr>
          <p:cNvPr id="1026" name="Picture 2" descr="http://2.bp.blogspot.com/-l4iH3kpRfFI/Vh9oi3ck8ZI/AAAAAAAAABw/KaDziSLrE_4/s200/visualinspection1-300x225.jpg"/>
          <p:cNvPicPr>
            <a:picLocks noChangeAspect="1" noChangeArrowheads="1"/>
          </p:cNvPicPr>
          <p:nvPr/>
        </p:nvPicPr>
        <p:blipFill>
          <a:blip r:embed="rId3" cstate="print"/>
          <a:srcRect/>
          <a:stretch>
            <a:fillRect/>
          </a:stretch>
        </p:blipFill>
        <p:spPr bwMode="auto">
          <a:xfrm>
            <a:off x="5940152" y="3501008"/>
            <a:ext cx="2976331" cy="2232248"/>
          </a:xfrm>
          <a:prstGeom prst="rect">
            <a:avLst/>
          </a:prstGeom>
          <a:noFill/>
        </p:spPr>
      </p:pic>
      <p:pic>
        <p:nvPicPr>
          <p:cNvPr id="1028" name="Picture 4" descr="http://www.dk.ru/system/images/product/000/874/268_medium.jpg"/>
          <p:cNvPicPr>
            <a:picLocks noChangeAspect="1" noChangeArrowheads="1"/>
          </p:cNvPicPr>
          <p:nvPr/>
        </p:nvPicPr>
        <p:blipFill>
          <a:blip r:embed="rId4" cstate="print"/>
          <a:srcRect/>
          <a:stretch>
            <a:fillRect/>
          </a:stretch>
        </p:blipFill>
        <p:spPr bwMode="auto">
          <a:xfrm>
            <a:off x="3203848" y="4293096"/>
            <a:ext cx="2466863" cy="1911812"/>
          </a:xfrm>
          <a:prstGeom prst="rect">
            <a:avLst/>
          </a:prstGeom>
          <a:noFill/>
        </p:spPr>
      </p:pic>
    </p:spTree>
  </p:cSld>
  <p:clrMapOvr>
    <a:masterClrMapping/>
  </p:clrMapOvr>
  <p:transition>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146250"/>
          </a:xfrm>
        </p:spPr>
        <p:txBody>
          <a:bodyPr>
            <a:normAutofit/>
          </a:bodyPr>
          <a:lstStyle/>
          <a:p>
            <a:r>
              <a:rPr lang="ru-RU" sz="6600" dirty="0" smtClean="0">
                <a:latin typeface="Times New Roman" pitchFamily="18" charset="0"/>
                <a:cs typeface="Times New Roman" pitchFamily="18" charset="0"/>
              </a:rPr>
              <a:t>Радиационный метод</a:t>
            </a:r>
            <a:endParaRPr lang="ru-RU" sz="6600" dirty="0"/>
          </a:p>
        </p:txBody>
      </p:sp>
      <p:sp>
        <p:nvSpPr>
          <p:cNvPr id="3" name="Прямоугольник 2"/>
          <p:cNvSpPr/>
          <p:nvPr/>
        </p:nvSpPr>
        <p:spPr>
          <a:xfrm>
            <a:off x="1187624" y="2996952"/>
            <a:ext cx="6624736" cy="3539430"/>
          </a:xfrm>
          <a:prstGeom prst="rect">
            <a:avLst/>
          </a:prstGeom>
        </p:spPr>
        <p:txBody>
          <a:bodyPr wrap="square">
            <a:spAutoFit/>
          </a:bodyPr>
          <a:lstStyle/>
          <a:p>
            <a:pPr algn="ctr"/>
            <a:r>
              <a:rPr lang="ru-RU"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Радиационная дефектоскопия основана на способности рентгеновского и гамма-излучения проникать через металлы и фиксировать на фотопленке дефекты, встречающиеся на его пути. </a:t>
            </a:r>
            <a:endParaRPr lang="ru-RU" sz="3200" dirty="0">
              <a:latin typeface="Times New Roman" pitchFamily="18" charset="0"/>
              <a:cs typeface="Times New Roman" pitchFamily="18" charset="0"/>
            </a:endParaRPr>
          </a:p>
        </p:txBody>
      </p:sp>
    </p:spTree>
  </p:cSld>
  <p:clrMapOvr>
    <a:masterClrMapping/>
  </p:clrMapOvr>
  <p:transition>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3008313" cy="648072"/>
          </a:xfrm>
        </p:spPr>
        <p:txBody>
          <a:bodyPr>
            <a:noAutofit/>
          </a:bodyPr>
          <a:lstStyle/>
          <a:p>
            <a:pPr algn="ctr"/>
            <a:r>
              <a:rPr lang="ru-RU" sz="2400" dirty="0" smtClean="0">
                <a:latin typeface="Times New Roman" pitchFamily="18" charset="0"/>
                <a:cs typeface="Times New Roman" pitchFamily="18" charset="0"/>
              </a:rPr>
              <a:t>Радиационный метод</a:t>
            </a:r>
            <a:endParaRPr lang="ru-RU" sz="2400" dirty="0">
              <a:latin typeface="Times New Roman" pitchFamily="18" charset="0"/>
              <a:cs typeface="Times New Roman" pitchFamily="18" charset="0"/>
            </a:endParaRPr>
          </a:p>
        </p:txBody>
      </p:sp>
      <p:pic>
        <p:nvPicPr>
          <p:cNvPr id="6" name="Picture 2" descr="http://elsvarkin.ru/wp-content/uploads/2013/10/collage3.jpg"/>
          <p:cNvPicPr>
            <a:picLocks noGrp="1" noChangeAspect="1" noChangeArrowheads="1"/>
          </p:cNvPicPr>
          <p:nvPr>
            <p:ph idx="1"/>
          </p:nvPr>
        </p:nvPicPr>
        <p:blipFill>
          <a:blip r:embed="rId2" cstate="print"/>
          <a:stretch>
            <a:fillRect/>
          </a:stretch>
        </p:blipFill>
        <p:spPr bwMode="auto">
          <a:xfrm>
            <a:off x="3779912" y="2492896"/>
            <a:ext cx="5111750" cy="4225713"/>
          </a:xfrm>
          <a:prstGeom prst="rect">
            <a:avLst/>
          </a:prstGeom>
          <a:noFill/>
          <a:ln w="28575">
            <a:solidFill>
              <a:srgbClr val="FFC000"/>
            </a:solidFill>
          </a:ln>
        </p:spPr>
      </p:pic>
      <p:sp>
        <p:nvSpPr>
          <p:cNvPr id="4" name="Текст 3"/>
          <p:cNvSpPr>
            <a:spLocks noGrp="1"/>
          </p:cNvSpPr>
          <p:nvPr>
            <p:ph type="body" sz="half" idx="2"/>
          </p:nvPr>
        </p:nvSpPr>
        <p:spPr>
          <a:xfrm>
            <a:off x="251520" y="692696"/>
            <a:ext cx="3213993" cy="5433467"/>
          </a:xfrm>
        </p:spPr>
        <p:txBody>
          <a:bodyPr>
            <a:noAutofit/>
          </a:bodyPr>
          <a:lstStyle/>
          <a:p>
            <a:pPr algn="just"/>
            <a:r>
              <a:rPr lang="ru-RU" sz="2000" dirty="0" smtClean="0">
                <a:latin typeface="Times New Roman" pitchFamily="18" charset="0"/>
                <a:cs typeface="Times New Roman" pitchFamily="18" charset="0"/>
              </a:rPr>
              <a:t>     Радиационные методы контроля являются надежным и широко распространенными методами контроля.</a:t>
            </a:r>
          </a:p>
          <a:p>
            <a:pPr algn="just"/>
            <a:r>
              <a:rPr lang="ru-RU" sz="2000" dirty="0" smtClean="0">
                <a:latin typeface="Times New Roman" pitchFamily="18" charset="0"/>
                <a:cs typeface="Times New Roman" pitchFamily="18" charset="0"/>
              </a:rPr>
              <a:t>Источниками рентгеновского излучения служат специальные аппараты .</a:t>
            </a:r>
          </a:p>
          <a:p>
            <a:pPr algn="just"/>
            <a:endParaRPr lang="ru-RU" sz="2000" dirty="0" smtClean="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Недостатком</a:t>
            </a:r>
            <a:r>
              <a:rPr lang="ru-RU" sz="2000" dirty="0" smtClean="0">
                <a:latin typeface="Times New Roman" pitchFamily="18" charset="0"/>
                <a:cs typeface="Times New Roman" pitchFamily="18" charset="0"/>
              </a:rPr>
              <a:t> радиационной дефектоскопии является дороговизна приборов и вредность для людей используемого радиационного излучения.</a:t>
            </a:r>
          </a:p>
          <a:p>
            <a:endParaRPr lang="ru-RU" dirty="0"/>
          </a:p>
        </p:txBody>
      </p:sp>
      <p:pic>
        <p:nvPicPr>
          <p:cNvPr id="5" name="Picture 2" descr="http://works.doklad.ru/images/IYW18AKDywY/m2672b11b.gif"/>
          <p:cNvPicPr>
            <a:picLocks noChangeAspect="1" noChangeArrowheads="1"/>
          </p:cNvPicPr>
          <p:nvPr/>
        </p:nvPicPr>
        <p:blipFill>
          <a:blip r:embed="rId3" cstate="print"/>
          <a:srcRect/>
          <a:stretch>
            <a:fillRect/>
          </a:stretch>
        </p:blipFill>
        <p:spPr bwMode="auto">
          <a:xfrm>
            <a:off x="4067944" y="260648"/>
            <a:ext cx="4752528" cy="2088232"/>
          </a:xfrm>
          <a:prstGeom prst="rect">
            <a:avLst/>
          </a:prstGeom>
          <a:solidFill>
            <a:schemeClr val="tx1"/>
          </a:solidFill>
        </p:spPr>
      </p:pic>
    </p:spTree>
  </p:cSld>
  <p:clrMapOvr>
    <a:masterClrMapping/>
  </p:clrMapOvr>
  <p:transition>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metallogroup.ru/wp-content/uploads/2010/01/img188.jpg"/>
          <p:cNvPicPr>
            <a:picLocks noChangeAspect="1" noChangeArrowheads="1"/>
          </p:cNvPicPr>
          <p:nvPr/>
        </p:nvPicPr>
        <p:blipFill>
          <a:blip r:embed="rId2" cstate="print"/>
          <a:srcRect/>
          <a:stretch>
            <a:fillRect/>
          </a:stretch>
        </p:blipFill>
        <p:spPr bwMode="auto">
          <a:xfrm>
            <a:off x="4499992" y="260648"/>
            <a:ext cx="4270691" cy="2348880"/>
          </a:xfrm>
          <a:prstGeom prst="rect">
            <a:avLst/>
          </a:prstGeom>
          <a:noFill/>
        </p:spPr>
      </p:pic>
      <p:sp>
        <p:nvSpPr>
          <p:cNvPr id="3" name="Прямоугольник 2"/>
          <p:cNvSpPr/>
          <p:nvPr/>
        </p:nvSpPr>
        <p:spPr>
          <a:xfrm>
            <a:off x="323528" y="260648"/>
            <a:ext cx="3960440" cy="2031325"/>
          </a:xfrm>
          <a:prstGeom prst="rect">
            <a:avLst/>
          </a:prstGeom>
        </p:spPr>
        <p:txBody>
          <a:bodyPr wrap="square">
            <a:spAutoFit/>
          </a:bodyPr>
          <a:lstStyle/>
          <a:p>
            <a:r>
              <a:rPr lang="ru-RU" dirty="0" smtClean="0">
                <a:latin typeface="Times New Roman" pitchFamily="18" charset="0"/>
                <a:cs typeface="Times New Roman" pitchFamily="18" charset="0"/>
              </a:rPr>
              <a:t>В местах, где имеются поры, шлаковые включения, </a:t>
            </a:r>
            <a:r>
              <a:rPr lang="ru-RU" dirty="0" err="1" smtClean="0">
                <a:latin typeface="Times New Roman" pitchFamily="18" charset="0"/>
                <a:cs typeface="Times New Roman" pitchFamily="18" charset="0"/>
              </a:rPr>
              <a:t>непровары</a:t>
            </a:r>
            <a:r>
              <a:rPr lang="ru-RU" dirty="0" smtClean="0">
                <a:latin typeface="Times New Roman" pitchFamily="18" charset="0"/>
                <a:cs typeface="Times New Roman" pitchFamily="18" charset="0"/>
              </a:rPr>
              <a:t>, крупные трещины, на пленке образуются темные пятна. Вид и размеры дефектов определяют сравнением пленки с эталонными снимками</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
        <p:nvSpPr>
          <p:cNvPr id="4" name="Прямоугольник 3"/>
          <p:cNvSpPr/>
          <p:nvPr/>
        </p:nvSpPr>
        <p:spPr>
          <a:xfrm>
            <a:off x="179512" y="2636912"/>
            <a:ext cx="4248472" cy="3693319"/>
          </a:xfrm>
          <a:prstGeom prst="rect">
            <a:avLst/>
          </a:prstGeom>
        </p:spPr>
        <p:txBody>
          <a:bodyPr wrap="square">
            <a:spAutoFit/>
          </a:bodyPr>
          <a:lstStyle/>
          <a:p>
            <a:pPr algn="just"/>
            <a:r>
              <a:rPr lang="ru-RU" dirty="0" err="1" smtClean="0">
                <a:latin typeface="Times New Roman" pitchFamily="18" charset="0"/>
                <a:cs typeface="Times New Roman" pitchFamily="18" charset="0"/>
              </a:rPr>
              <a:t>Рентгенопросвечиванием</a:t>
            </a:r>
            <a:r>
              <a:rPr lang="ru-RU" dirty="0" smtClean="0">
                <a:latin typeface="Times New Roman" pitchFamily="18" charset="0"/>
                <a:cs typeface="Times New Roman" pitchFamily="18" charset="0"/>
              </a:rPr>
              <a:t> целесообразно выявлять дефекты в деталях толщиной до 60 мм. Наряду с </a:t>
            </a:r>
            <a:r>
              <a:rPr lang="ru-RU" dirty="0" err="1" smtClean="0">
                <a:latin typeface="Times New Roman" pitchFamily="18" charset="0"/>
                <a:cs typeface="Times New Roman" pitchFamily="18" charset="0"/>
              </a:rPr>
              <a:t>рентгенографированием</a:t>
            </a:r>
            <a:r>
              <a:rPr lang="ru-RU" dirty="0" smtClean="0">
                <a:latin typeface="Times New Roman" pitchFamily="18" charset="0"/>
                <a:cs typeface="Times New Roman" pitchFamily="18" charset="0"/>
              </a:rPr>
              <a:t> (экспозицией на пленку) применяют и рентгеноскопию, т.е. получение сигнала о дефектах при просвечивании металла на экран с флуоресцирующим покрытием. Имеющиеся дефекты в этом случае рассматривают на экране. Такой способ можно сочетать с телевизионными устройствами и контроль вести на расстоянии</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pic>
        <p:nvPicPr>
          <p:cNvPr id="17410" name="Picture 2" descr="http://esbgroups.ru/upload/iblock/408/40896acf48001d52528b8458b86d9543.jpg"/>
          <p:cNvPicPr>
            <a:picLocks noChangeAspect="1" noChangeArrowheads="1"/>
          </p:cNvPicPr>
          <p:nvPr/>
        </p:nvPicPr>
        <p:blipFill>
          <a:blip r:embed="rId3" cstate="print"/>
          <a:srcRect/>
          <a:stretch>
            <a:fillRect/>
          </a:stretch>
        </p:blipFill>
        <p:spPr bwMode="auto">
          <a:xfrm>
            <a:off x="4572000" y="2996952"/>
            <a:ext cx="4248472" cy="3534730"/>
          </a:xfrm>
          <a:prstGeom prst="rect">
            <a:avLst/>
          </a:prstGeom>
          <a:noFill/>
          <a:ln w="28575">
            <a:solidFill>
              <a:srgbClr val="FFC000"/>
            </a:solidFill>
          </a:ln>
        </p:spPr>
      </p:pic>
    </p:spTree>
  </p:cSld>
  <p:clrMapOvr>
    <a:masterClrMapping/>
  </p:clrMapOvr>
  <p:transition>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7139136" cy="792088"/>
          </a:xfrm>
        </p:spPr>
        <p:txBody>
          <a:bodyPr>
            <a:noAutofit/>
          </a:bodyPr>
          <a:lstStyle/>
          <a:p>
            <a:pPr algn="ctr"/>
            <a:r>
              <a:rPr lang="ru-RU" sz="2800" dirty="0" smtClean="0">
                <a:latin typeface="Times New Roman" pitchFamily="18" charset="0"/>
                <a:cs typeface="Times New Roman" pitchFamily="18" charset="0"/>
              </a:rPr>
              <a:t>Акустический (ультразвуковой) метод</a:t>
            </a:r>
            <a:endParaRPr lang="ru-RU" sz="2800" dirty="0">
              <a:latin typeface="Times New Roman" pitchFamily="18" charset="0"/>
              <a:cs typeface="Times New Roman" pitchFamily="18" charset="0"/>
            </a:endParaRPr>
          </a:p>
        </p:txBody>
      </p:sp>
      <p:pic>
        <p:nvPicPr>
          <p:cNvPr id="6" name="Picture 8" descr="http://www.ironsnab.ru/images/uzk.jpg"/>
          <p:cNvPicPr>
            <a:picLocks noGrp="1" noChangeAspect="1" noChangeArrowheads="1"/>
          </p:cNvPicPr>
          <p:nvPr>
            <p:ph idx="1"/>
          </p:nvPr>
        </p:nvPicPr>
        <p:blipFill>
          <a:blip r:embed="rId3" cstate="print"/>
          <a:srcRect/>
          <a:stretch>
            <a:fillRect/>
          </a:stretch>
        </p:blipFill>
        <p:spPr bwMode="auto">
          <a:xfrm>
            <a:off x="4211960" y="1772816"/>
            <a:ext cx="4752528" cy="3384376"/>
          </a:xfrm>
          <a:prstGeom prst="rect">
            <a:avLst/>
          </a:prstGeom>
          <a:noFill/>
        </p:spPr>
      </p:pic>
      <p:sp>
        <p:nvSpPr>
          <p:cNvPr id="4" name="Текст 3"/>
          <p:cNvSpPr>
            <a:spLocks noGrp="1"/>
          </p:cNvSpPr>
          <p:nvPr>
            <p:ph type="body" sz="half" idx="2"/>
          </p:nvPr>
        </p:nvSpPr>
        <p:spPr>
          <a:xfrm>
            <a:off x="179512" y="836712"/>
            <a:ext cx="3286001" cy="5760640"/>
          </a:xfrm>
        </p:spPr>
        <p:txBody>
          <a:bodyPr/>
          <a:lstStyle/>
          <a:p>
            <a:pPr algn="just"/>
            <a:r>
              <a:rPr lang="ru-RU"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Ультразвуковой способ использует способность ультразвуковых волн отражаться от границ, разделяющих две упругие среды с разными акустическими свойствами. </a:t>
            </a:r>
          </a:p>
          <a:p>
            <a:pPr algn="just"/>
            <a:r>
              <a:rPr lang="ru-RU" sz="2800" dirty="0" smtClean="0">
                <a:latin typeface="Times New Roman" pitchFamily="18" charset="0"/>
                <a:cs typeface="Times New Roman" pitchFamily="18" charset="0"/>
              </a:rPr>
              <a:t>    </a:t>
            </a:r>
            <a:endParaRPr lang="ru-RU" sz="2800" dirty="0"/>
          </a:p>
        </p:txBody>
      </p:sp>
    </p:spTree>
  </p:cSld>
  <p:clrMapOvr>
    <a:masterClrMapping/>
  </p:clrMapOvr>
  <p:transition>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tofd-pa.ru/sistema-usm-vision.jpg"/>
          <p:cNvPicPr>
            <a:picLocks noChangeAspect="1" noChangeArrowheads="1"/>
          </p:cNvPicPr>
          <p:nvPr/>
        </p:nvPicPr>
        <p:blipFill>
          <a:blip r:embed="rId2" cstate="print"/>
          <a:srcRect/>
          <a:stretch>
            <a:fillRect/>
          </a:stretch>
        </p:blipFill>
        <p:spPr bwMode="auto">
          <a:xfrm>
            <a:off x="4139952" y="3789040"/>
            <a:ext cx="4824536" cy="2808312"/>
          </a:xfrm>
          <a:prstGeom prst="rect">
            <a:avLst/>
          </a:prstGeom>
          <a:noFill/>
        </p:spPr>
      </p:pic>
      <p:pic>
        <p:nvPicPr>
          <p:cNvPr id="3" name="Picture 4" descr="http://lib.convdocs.org/pars_docs/refs/170/169257/169257_html_3b7f5811.gif"/>
          <p:cNvPicPr>
            <a:picLocks noChangeAspect="1" noChangeArrowheads="1"/>
          </p:cNvPicPr>
          <p:nvPr/>
        </p:nvPicPr>
        <p:blipFill>
          <a:blip r:embed="rId3" cstate="print"/>
          <a:srcRect/>
          <a:stretch>
            <a:fillRect/>
          </a:stretch>
        </p:blipFill>
        <p:spPr bwMode="auto">
          <a:xfrm>
            <a:off x="4139952" y="332656"/>
            <a:ext cx="4536504" cy="3024336"/>
          </a:xfrm>
          <a:prstGeom prst="rect">
            <a:avLst/>
          </a:prstGeom>
          <a:noFill/>
        </p:spPr>
      </p:pic>
      <p:sp>
        <p:nvSpPr>
          <p:cNvPr id="5" name="Прямоугольник 4"/>
          <p:cNvSpPr/>
          <p:nvPr/>
        </p:nvSpPr>
        <p:spPr>
          <a:xfrm>
            <a:off x="323528" y="476672"/>
            <a:ext cx="3888432" cy="4832092"/>
          </a:xfrm>
          <a:prstGeom prst="rect">
            <a:avLst/>
          </a:prstGeom>
        </p:spPr>
        <p:txBody>
          <a:bodyPr wrap="square">
            <a:spAutoFit/>
          </a:bodyPr>
          <a:lstStyle/>
          <a:p>
            <a:pPr algn="just"/>
            <a:r>
              <a:rPr lang="ru-RU" sz="2800" dirty="0" smtClean="0">
                <a:latin typeface="Times New Roman" pitchFamily="18" charset="0"/>
                <a:cs typeface="Times New Roman" pitchFamily="18" charset="0"/>
              </a:rPr>
              <a:t>Посланная прибором ультразвуковая волна, пройдя металл, отражается от его нижней поверхности и возвращается обратно, фиксируясь датчиком.</a:t>
            </a:r>
          </a:p>
          <a:p>
            <a:pPr algn="just"/>
            <a:r>
              <a:rPr lang="ru-RU" sz="2800" dirty="0" smtClean="0">
                <a:latin typeface="Times New Roman" pitchFamily="18" charset="0"/>
                <a:cs typeface="Times New Roman" pitchFamily="18" charset="0"/>
              </a:rPr>
              <a:t>    При наличии внутри металла дефекта, датчик отобразит искажение волны.</a:t>
            </a:r>
          </a:p>
        </p:txBody>
      </p:sp>
    </p:spTree>
  </p:cSld>
  <p:clrMapOvr>
    <a:masterClrMapping/>
  </p:clrMapOvr>
  <p:transition>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ndt-welding.com/wp-content/uploads/2014/04/15.jpg"/>
          <p:cNvPicPr>
            <a:picLocks noChangeAspect="1" noChangeArrowheads="1"/>
          </p:cNvPicPr>
          <p:nvPr/>
        </p:nvPicPr>
        <p:blipFill>
          <a:blip r:embed="rId2" cstate="print"/>
          <a:srcRect/>
          <a:stretch>
            <a:fillRect/>
          </a:stretch>
        </p:blipFill>
        <p:spPr bwMode="auto">
          <a:xfrm>
            <a:off x="179512" y="404664"/>
            <a:ext cx="8712968" cy="6281540"/>
          </a:xfrm>
          <a:prstGeom prst="rect">
            <a:avLst/>
          </a:prstGeom>
          <a:noFill/>
        </p:spPr>
      </p:pic>
    </p:spTree>
  </p:cSld>
  <p:clrMapOvr>
    <a:masterClrMapping/>
  </p:clrMapOvr>
  <p:transition>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930226"/>
          </a:xfrm>
        </p:spPr>
        <p:txBody>
          <a:bodyPr>
            <a:normAutofit/>
          </a:bodyPr>
          <a:lstStyle/>
          <a:p>
            <a:r>
              <a:rPr lang="ru-RU" sz="6600" dirty="0" smtClean="0">
                <a:latin typeface="Times New Roman" pitchFamily="18" charset="0"/>
                <a:cs typeface="Times New Roman" pitchFamily="18" charset="0"/>
              </a:rPr>
              <a:t>Магнитные методы</a:t>
            </a:r>
            <a:endParaRPr lang="ru-RU" sz="6600" dirty="0"/>
          </a:p>
        </p:txBody>
      </p:sp>
      <p:sp>
        <p:nvSpPr>
          <p:cNvPr id="3" name="Прямоугольник 2"/>
          <p:cNvSpPr/>
          <p:nvPr/>
        </p:nvSpPr>
        <p:spPr>
          <a:xfrm>
            <a:off x="683568" y="2564904"/>
            <a:ext cx="7704856" cy="2677656"/>
          </a:xfrm>
          <a:prstGeom prst="rect">
            <a:avLst/>
          </a:prstGeom>
        </p:spPr>
        <p:txBody>
          <a:bodyPr wrap="square">
            <a:spAutoFit/>
          </a:bodyPr>
          <a:lstStyle/>
          <a:p>
            <a:pPr algn="just"/>
            <a:r>
              <a:rPr lang="ru-RU" sz="2800" dirty="0" smtClean="0">
                <a:latin typeface="Times New Roman" pitchFamily="18" charset="0"/>
                <a:cs typeface="Times New Roman" pitchFamily="18" charset="0"/>
              </a:rPr>
              <a:t>При контроле качества сварки магнитными дефектоскопами используется явление электромагнетизма.  </a:t>
            </a:r>
          </a:p>
          <a:p>
            <a:pPr algn="just"/>
            <a:r>
              <a:rPr lang="ru-RU" sz="2800" dirty="0" smtClean="0">
                <a:latin typeface="Times New Roman" pitchFamily="18" charset="0"/>
                <a:cs typeface="Times New Roman" pitchFamily="18" charset="0"/>
              </a:rPr>
              <a:t>Прибор создает вокруг исследуемой области магнитное поле, поток линий которого, проходя через металл, искривляется в местах дефектов. </a:t>
            </a:r>
          </a:p>
        </p:txBody>
      </p:sp>
    </p:spTree>
  </p:cSld>
  <p:clrMapOvr>
    <a:masterClrMapping/>
  </p:clrMapOvr>
  <p:transition>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779686"/>
          </a:xfrm>
        </p:spPr>
        <p:txBody>
          <a:bodyPr>
            <a:noAutofit/>
          </a:bodyPr>
          <a:lstStyle/>
          <a:p>
            <a:pPr algn="ctr"/>
            <a:r>
              <a:rPr lang="ru-RU" sz="2800" dirty="0" smtClean="0">
                <a:latin typeface="Times New Roman" pitchFamily="18" charset="0"/>
                <a:cs typeface="Times New Roman" pitchFamily="18" charset="0"/>
              </a:rPr>
              <a:t>Магнитные методы</a:t>
            </a:r>
            <a:endParaRPr lang="ru-RU" sz="2800" dirty="0">
              <a:latin typeface="Times New Roman" pitchFamily="18" charset="0"/>
              <a:cs typeface="Times New Roman" pitchFamily="18" charset="0"/>
            </a:endParaRPr>
          </a:p>
        </p:txBody>
      </p:sp>
      <p:pic>
        <p:nvPicPr>
          <p:cNvPr id="11" name="Содержимое 10" descr="http://www.welding.su/netcat_files/Image/1M.JPG"/>
          <p:cNvPicPr>
            <a:picLocks noGrp="1"/>
          </p:cNvPicPr>
          <p:nvPr>
            <p:ph idx="1"/>
          </p:nvPr>
        </p:nvPicPr>
        <p:blipFill>
          <a:blip r:embed="rId2" cstate="print"/>
          <a:srcRect/>
          <a:stretch>
            <a:fillRect/>
          </a:stretch>
        </p:blipFill>
        <p:spPr bwMode="auto">
          <a:xfrm>
            <a:off x="4355976" y="260648"/>
            <a:ext cx="4464496" cy="1944216"/>
          </a:xfrm>
          <a:prstGeom prst="rect">
            <a:avLst/>
          </a:prstGeom>
          <a:noFill/>
          <a:ln w="28575">
            <a:solidFill>
              <a:srgbClr val="FFC000"/>
            </a:solidFill>
            <a:miter lim="800000"/>
            <a:headEnd/>
            <a:tailEnd/>
          </a:ln>
        </p:spPr>
      </p:pic>
      <p:sp>
        <p:nvSpPr>
          <p:cNvPr id="4" name="Текст 3"/>
          <p:cNvSpPr>
            <a:spLocks noGrp="1"/>
          </p:cNvSpPr>
          <p:nvPr>
            <p:ph type="body" sz="half" idx="2"/>
          </p:nvPr>
        </p:nvSpPr>
        <p:spPr>
          <a:xfrm>
            <a:off x="251520" y="1052736"/>
            <a:ext cx="3384376" cy="5616624"/>
          </a:xfrm>
        </p:spPr>
        <p:txBody>
          <a:bodyPr>
            <a:noAutofit/>
          </a:bodyPr>
          <a:lstStyle/>
          <a:p>
            <a:pPr algn="just"/>
            <a:r>
              <a:rPr lang="ru-RU" sz="2000" dirty="0" smtClean="0">
                <a:latin typeface="Times New Roman" pitchFamily="18" charset="0"/>
                <a:cs typeface="Times New Roman" pitchFamily="18" charset="0"/>
              </a:rPr>
              <a:t>В сварочном производстве используются два метода  - </a:t>
            </a:r>
            <a:r>
              <a:rPr lang="ru-RU" sz="2000" b="1" dirty="0" smtClean="0">
                <a:latin typeface="Times New Roman" pitchFamily="18" charset="0"/>
                <a:cs typeface="Times New Roman" pitchFamily="18" charset="0"/>
              </a:rPr>
              <a:t>магнитопорошковый </a:t>
            </a:r>
            <a:r>
              <a:rPr lang="ru-RU" sz="2000" dirty="0" smtClean="0">
                <a:latin typeface="Times New Roman" pitchFamily="18" charset="0"/>
                <a:cs typeface="Times New Roman" pitchFamily="18" charset="0"/>
              </a:rPr>
              <a:t>и </a:t>
            </a:r>
            <a:r>
              <a:rPr lang="ru-RU" sz="2000" b="1" dirty="0" smtClean="0">
                <a:latin typeface="Times New Roman" pitchFamily="18" charset="0"/>
                <a:cs typeface="Times New Roman" pitchFamily="18" charset="0"/>
              </a:rPr>
              <a:t>магнитографический.</a:t>
            </a:r>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При </a:t>
            </a:r>
            <a:r>
              <a:rPr lang="ru-RU" sz="2000" dirty="0" smtClean="0">
                <a:solidFill>
                  <a:srgbClr val="FF0000"/>
                </a:solidFill>
                <a:latin typeface="Times New Roman" pitchFamily="18" charset="0"/>
                <a:cs typeface="Times New Roman" pitchFamily="18" charset="0"/>
              </a:rPr>
              <a:t>магнитопорошковом,</a:t>
            </a:r>
            <a:r>
              <a:rPr lang="ru-RU" sz="2000" dirty="0" smtClean="0">
                <a:latin typeface="Times New Roman" pitchFamily="18" charset="0"/>
                <a:cs typeface="Times New Roman" pitchFamily="18" charset="0"/>
              </a:rPr>
              <a:t> на поверхность сварного соединения наносят сухой или влажный (в смеси с маслом, керосином или мыльным раствором) </a:t>
            </a:r>
            <a:r>
              <a:rPr lang="ru-RU" sz="2000" dirty="0" err="1" smtClean="0">
                <a:latin typeface="Times New Roman" pitchFamily="18" charset="0"/>
                <a:cs typeface="Times New Roman" pitchFamily="18" charset="0"/>
              </a:rPr>
              <a:t>ферромагнитный</a:t>
            </a:r>
            <a:r>
              <a:rPr lang="ru-RU" sz="2000" dirty="0" smtClean="0">
                <a:latin typeface="Times New Roman" pitchFamily="18" charset="0"/>
                <a:cs typeface="Times New Roman" pitchFamily="18" charset="0"/>
              </a:rPr>
              <a:t> порошок (например железный), который скапливается в местах дефектов, свидетельствуя, таким образом, о наличие </a:t>
            </a:r>
            <a:r>
              <a:rPr lang="ru-RU" sz="2000" dirty="0" err="1" smtClean="0">
                <a:latin typeface="Times New Roman" pitchFamily="18" charset="0"/>
                <a:cs typeface="Times New Roman" pitchFamily="18" charset="0"/>
              </a:rPr>
              <a:t>несплошностей</a:t>
            </a:r>
            <a:r>
              <a:rPr lang="ru-RU" sz="2000" dirty="0" smtClean="0">
                <a:latin typeface="Times New Roman" pitchFamily="18" charset="0"/>
                <a:cs typeface="Times New Roman" pitchFamily="18" charset="0"/>
              </a:rPr>
              <a:t>.</a:t>
            </a:r>
          </a:p>
          <a:p>
            <a:pPr algn="just"/>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pic>
        <p:nvPicPr>
          <p:cNvPr id="6" name="Picture 2" descr="http://www.npcmolniya.ru/images/state2/1.jpg"/>
          <p:cNvPicPr>
            <a:picLocks noChangeAspect="1" noChangeArrowheads="1"/>
          </p:cNvPicPr>
          <p:nvPr/>
        </p:nvPicPr>
        <p:blipFill>
          <a:blip r:embed="rId3" cstate="print"/>
          <a:srcRect/>
          <a:stretch>
            <a:fillRect/>
          </a:stretch>
        </p:blipFill>
        <p:spPr bwMode="auto">
          <a:xfrm>
            <a:off x="3995936" y="4653136"/>
            <a:ext cx="4896544" cy="2204864"/>
          </a:xfrm>
          <a:prstGeom prst="rect">
            <a:avLst/>
          </a:prstGeom>
          <a:noFill/>
        </p:spPr>
      </p:pic>
      <p:pic>
        <p:nvPicPr>
          <p:cNvPr id="12" name="Рисунок 11" descr="http://www.akseko.ru/img/beton/kontrol-kachestva-svarnyh-soedineniy.jpg"/>
          <p:cNvPicPr/>
          <p:nvPr/>
        </p:nvPicPr>
        <p:blipFill>
          <a:blip r:embed="rId4" cstate="print"/>
          <a:srcRect/>
          <a:stretch>
            <a:fillRect/>
          </a:stretch>
        </p:blipFill>
        <p:spPr bwMode="auto">
          <a:xfrm>
            <a:off x="4427984" y="2564905"/>
            <a:ext cx="4392488" cy="2016224"/>
          </a:xfrm>
          <a:prstGeom prst="rect">
            <a:avLst/>
          </a:prstGeom>
          <a:noFill/>
          <a:ln w="9525">
            <a:noFill/>
            <a:miter lim="800000"/>
            <a:headEnd/>
            <a:tailEnd/>
          </a:ln>
        </p:spPr>
      </p:pic>
    </p:spTree>
  </p:cSld>
  <p:clrMapOvr>
    <a:masterClrMapping/>
  </p:clrMapOvr>
  <p:transition>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73050"/>
            <a:ext cx="7740352" cy="779686"/>
          </a:xfrm>
        </p:spPr>
        <p:txBody>
          <a:bodyPr>
            <a:normAutofit/>
          </a:bodyPr>
          <a:lstStyle/>
          <a:p>
            <a:pPr algn="ctr"/>
            <a:r>
              <a:rPr lang="ru-RU" sz="2800" b="1" dirty="0" smtClean="0">
                <a:latin typeface="Times New Roman" pitchFamily="18" charset="0"/>
                <a:cs typeface="Times New Roman" pitchFamily="18" charset="0"/>
              </a:rPr>
              <a:t>Магнитографический способ </a:t>
            </a:r>
            <a:endParaRPr lang="ru-RU" sz="2800" b="1" dirty="0"/>
          </a:p>
        </p:txBody>
      </p:sp>
      <p:sp>
        <p:nvSpPr>
          <p:cNvPr id="4" name="Текст 3"/>
          <p:cNvSpPr>
            <a:spLocks noGrp="1"/>
          </p:cNvSpPr>
          <p:nvPr>
            <p:ph type="body" idx="4294967295"/>
          </p:nvPr>
        </p:nvSpPr>
        <p:spPr>
          <a:xfrm>
            <a:off x="179512" y="1052736"/>
            <a:ext cx="8496944" cy="1512664"/>
          </a:xfrm>
        </p:spPr>
        <p:txBody>
          <a:bodyPr>
            <a:normAutofit fontScale="85000" lnSpcReduction="10000"/>
          </a:bodyPr>
          <a:lstStyle/>
          <a:p>
            <a:pPr algn="ctr"/>
            <a:r>
              <a:rPr lang="ru-RU" dirty="0" smtClean="0">
                <a:latin typeface="Times New Roman" pitchFamily="18" charset="0"/>
                <a:cs typeface="Times New Roman" pitchFamily="18" charset="0"/>
              </a:rPr>
              <a:t>    Предполагает наложение на шов </a:t>
            </a:r>
            <a:r>
              <a:rPr lang="ru-RU" dirty="0" err="1" smtClean="0">
                <a:latin typeface="Times New Roman" pitchFamily="18" charset="0"/>
                <a:cs typeface="Times New Roman" pitchFamily="18" charset="0"/>
              </a:rPr>
              <a:t>ферромагнитной</a:t>
            </a:r>
            <a:r>
              <a:rPr lang="ru-RU" dirty="0" smtClean="0">
                <a:latin typeface="Times New Roman" pitchFamily="18" charset="0"/>
                <a:cs typeface="Times New Roman" pitchFamily="18" charset="0"/>
              </a:rPr>
              <a:t>   ленты, на которой после пропускания ее через прибор проявляются имеющиеся дефекты.</a:t>
            </a:r>
            <a:endParaRPr lang="ru-RU" dirty="0"/>
          </a:p>
        </p:txBody>
      </p:sp>
      <p:pic>
        <p:nvPicPr>
          <p:cNvPr id="1025" name="Picture 1" descr="C:\Users\PU4\Desktop\6677_html_m1db869f2.png"/>
          <p:cNvPicPr>
            <a:picLocks noChangeAspect="1" noChangeArrowheads="1"/>
          </p:cNvPicPr>
          <p:nvPr/>
        </p:nvPicPr>
        <p:blipFill>
          <a:blip r:embed="rId2" cstate="print"/>
          <a:srcRect/>
          <a:stretch>
            <a:fillRect/>
          </a:stretch>
        </p:blipFill>
        <p:spPr bwMode="auto">
          <a:xfrm>
            <a:off x="1547664" y="2780928"/>
            <a:ext cx="5472608" cy="3493621"/>
          </a:xfrm>
          <a:prstGeom prst="rect">
            <a:avLst/>
          </a:prstGeom>
          <a:noFill/>
          <a:ln w="28575">
            <a:solidFill>
              <a:srgbClr val="FFC000"/>
            </a:solidFill>
          </a:ln>
        </p:spPr>
      </p:pic>
    </p:spTree>
  </p:cSld>
  <p:clrMapOvr>
    <a:masterClrMapping/>
  </p:clrMapOvr>
  <p:transition>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Содержимое 7" descr="http://metallicheckiy-portal.ru/imgart/st115/st115-0065-1.jpg"/>
          <p:cNvPicPr>
            <a:picLocks/>
          </p:cNvPicPr>
          <p:nvPr/>
        </p:nvPicPr>
        <p:blipFill>
          <a:blip r:embed="rId2" cstate="print"/>
          <a:srcRect/>
          <a:stretch>
            <a:fillRect/>
          </a:stretch>
        </p:blipFill>
        <p:spPr bwMode="auto">
          <a:xfrm>
            <a:off x="467544" y="260648"/>
            <a:ext cx="5256584" cy="2664296"/>
          </a:xfrm>
          <a:prstGeom prst="rect">
            <a:avLst/>
          </a:prstGeom>
          <a:noFill/>
          <a:ln w="9525">
            <a:noFill/>
            <a:miter lim="800000"/>
            <a:headEnd/>
            <a:tailEnd/>
          </a:ln>
        </p:spPr>
      </p:pic>
      <p:pic>
        <p:nvPicPr>
          <p:cNvPr id="3" name="Picture 2" descr="http://diag.by/data/images/magnitipor/magnitiporoshkovyi-kontrol2.jpg"/>
          <p:cNvPicPr>
            <a:picLocks noChangeAspect="1" noChangeArrowheads="1"/>
          </p:cNvPicPr>
          <p:nvPr/>
        </p:nvPicPr>
        <p:blipFill>
          <a:blip r:embed="rId3" cstate="print"/>
          <a:srcRect/>
          <a:stretch>
            <a:fillRect/>
          </a:stretch>
        </p:blipFill>
        <p:spPr bwMode="auto">
          <a:xfrm>
            <a:off x="1187624" y="3140968"/>
            <a:ext cx="6768752" cy="3232399"/>
          </a:xfrm>
          <a:prstGeom prst="rect">
            <a:avLst/>
          </a:prstGeom>
          <a:noFill/>
        </p:spPr>
      </p:pic>
    </p:spTree>
  </p:cSld>
  <p:clrMapOvr>
    <a:masterClrMapping/>
  </p:clrMapOvr>
  <p:transition>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02234"/>
          </a:xfrm>
        </p:spPr>
        <p:txBody>
          <a:bodyPr>
            <a:normAutofit/>
          </a:bodyPr>
          <a:lstStyle/>
          <a:p>
            <a:r>
              <a:rPr lang="ru-RU" sz="6000" dirty="0" smtClean="0">
                <a:latin typeface="Times New Roman" pitchFamily="18" charset="0"/>
                <a:cs typeface="Times New Roman" pitchFamily="18" charset="0"/>
              </a:rPr>
              <a:t>Цветная дефектоскопия</a:t>
            </a:r>
            <a:endParaRPr lang="ru-RU" sz="6000" dirty="0"/>
          </a:p>
        </p:txBody>
      </p:sp>
      <p:sp>
        <p:nvSpPr>
          <p:cNvPr id="3" name="Прямоугольник 2"/>
          <p:cNvSpPr/>
          <p:nvPr/>
        </p:nvSpPr>
        <p:spPr>
          <a:xfrm>
            <a:off x="1115616" y="2852936"/>
            <a:ext cx="6840760" cy="3539430"/>
          </a:xfrm>
          <a:prstGeom prst="rect">
            <a:avLst/>
          </a:prstGeom>
        </p:spPr>
        <p:txBody>
          <a:bodyPr wrap="square">
            <a:spAutoFit/>
          </a:bodyPr>
          <a:lstStyle/>
          <a:p>
            <a:pPr algn="just"/>
            <a:r>
              <a:rPr lang="ru-RU" sz="3200" dirty="0" smtClean="0">
                <a:latin typeface="Times New Roman" pitchFamily="18" charset="0"/>
                <a:cs typeface="Times New Roman" pitchFamily="18" charset="0"/>
              </a:rPr>
              <a:t>Основан на капиллярной активности жидкостей - </a:t>
            </a:r>
            <a:r>
              <a:rPr lang="ru-RU" sz="3200" dirty="0" err="1" smtClean="0">
                <a:latin typeface="Times New Roman" pitchFamily="18" charset="0"/>
                <a:cs typeface="Times New Roman" pitchFamily="18" charset="0"/>
              </a:rPr>
              <a:t>пенетрантов</a:t>
            </a:r>
            <a:r>
              <a:rPr lang="ru-RU" sz="3200" dirty="0" smtClean="0">
                <a:latin typeface="Times New Roman" pitchFamily="18" charset="0"/>
                <a:cs typeface="Times New Roman" pitchFamily="18" charset="0"/>
              </a:rPr>
              <a:t>  -   их способности втягиваться, проникать в мельчайшие каналы (капилляры), имеющиеся на поверхности материалов, в том числе поры и трещины сварных швов</a:t>
            </a:r>
            <a:r>
              <a:rPr lang="ru-RU" sz="2800" dirty="0" smtClean="0">
                <a:latin typeface="Times New Roman" pitchFamily="18" charset="0"/>
                <a:cs typeface="Times New Roman" pitchFamily="18" charset="0"/>
              </a:rPr>
              <a:t>.</a:t>
            </a:r>
            <a:endParaRPr lang="ru-RU" sz="2800" dirty="0"/>
          </a:p>
        </p:txBody>
      </p:sp>
    </p:spTree>
  </p:cSld>
  <p:clrMapOvr>
    <a:masterClrMapping/>
  </p:clrMapOvr>
  <p:transition>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707678"/>
          </a:xfrm>
        </p:spPr>
        <p:txBody>
          <a:bodyPr>
            <a:normAutofit fontScale="90000"/>
          </a:bodyPr>
          <a:lstStyle/>
          <a:p>
            <a:pPr algn="ctr"/>
            <a:r>
              <a:rPr lang="ru-RU" sz="3200" dirty="0" smtClean="0">
                <a:latin typeface="Times New Roman" pitchFamily="18" charset="0"/>
                <a:cs typeface="Times New Roman" pitchFamily="18" charset="0"/>
              </a:rPr>
              <a:t>Цветная дефектоскопия</a:t>
            </a:r>
            <a:endParaRPr lang="ru-RU" sz="3200" dirty="0">
              <a:latin typeface="Times New Roman" pitchFamily="18" charset="0"/>
              <a:cs typeface="Times New Roman" pitchFamily="18" charset="0"/>
            </a:endParaRPr>
          </a:p>
        </p:txBody>
      </p:sp>
      <p:pic>
        <p:nvPicPr>
          <p:cNvPr id="5" name="Picture 5" descr="C:\Users\PU4\Desktop\kapillyar_metod.jpg"/>
          <p:cNvPicPr>
            <a:picLocks noGrp="1" noChangeAspect="1" noChangeArrowheads="1"/>
          </p:cNvPicPr>
          <p:nvPr>
            <p:ph idx="1"/>
          </p:nvPr>
        </p:nvPicPr>
        <p:blipFill>
          <a:blip r:embed="rId2" cstate="print"/>
          <a:srcRect/>
          <a:stretch>
            <a:fillRect/>
          </a:stretch>
        </p:blipFill>
        <p:spPr bwMode="auto">
          <a:xfrm>
            <a:off x="6300192" y="260648"/>
            <a:ext cx="2736304" cy="2714625"/>
          </a:xfrm>
          <a:prstGeom prst="rect">
            <a:avLst/>
          </a:prstGeom>
          <a:noFill/>
        </p:spPr>
      </p:pic>
      <p:sp>
        <p:nvSpPr>
          <p:cNvPr id="4" name="Текст 3"/>
          <p:cNvSpPr>
            <a:spLocks noGrp="1"/>
          </p:cNvSpPr>
          <p:nvPr>
            <p:ph type="body" sz="half" idx="2"/>
          </p:nvPr>
        </p:nvSpPr>
        <p:spPr>
          <a:xfrm>
            <a:off x="107504" y="980728"/>
            <a:ext cx="4320480" cy="5472608"/>
          </a:xfrm>
        </p:spPr>
        <p:txBody>
          <a:bodyPr>
            <a:normAutofit/>
          </a:bodyPr>
          <a:lstStyle/>
          <a:p>
            <a:pPr algn="just"/>
            <a:r>
              <a:rPr lang="ru-RU" sz="2000" dirty="0" smtClean="0">
                <a:latin typeface="Times New Roman" pitchFamily="18" charset="0"/>
                <a:cs typeface="Times New Roman" pitchFamily="18" charset="0"/>
              </a:rPr>
              <a:t>Если в рецептуру </a:t>
            </a:r>
            <a:r>
              <a:rPr lang="ru-RU" sz="2000" dirty="0" err="1" smtClean="0">
                <a:latin typeface="Times New Roman" pitchFamily="18" charset="0"/>
                <a:cs typeface="Times New Roman" pitchFamily="18" charset="0"/>
              </a:rPr>
              <a:t>пенетрантов</a:t>
            </a:r>
            <a:r>
              <a:rPr lang="ru-RU" sz="2000" dirty="0" smtClean="0">
                <a:latin typeface="Times New Roman" pitchFamily="18" charset="0"/>
                <a:cs typeface="Times New Roman" pitchFamily="18" charset="0"/>
              </a:rPr>
              <a:t> входят люминесцирующие вещества, то их называют </a:t>
            </a:r>
            <a:r>
              <a:rPr lang="ru-RU" sz="2000" dirty="0" smtClean="0">
                <a:solidFill>
                  <a:srgbClr val="FF0000"/>
                </a:solidFill>
                <a:latin typeface="Times New Roman" pitchFamily="18" charset="0"/>
                <a:cs typeface="Times New Roman" pitchFamily="18" charset="0"/>
              </a:rPr>
              <a:t>люминесцентными,</a:t>
            </a:r>
            <a:r>
              <a:rPr lang="ru-RU" sz="2000" dirty="0" smtClean="0">
                <a:latin typeface="Times New Roman" pitchFamily="18" charset="0"/>
                <a:cs typeface="Times New Roman" pitchFamily="18" charset="0"/>
              </a:rPr>
              <a:t> а способ контроля - люминесцентной дефектоскопией. Наличие таких </a:t>
            </a:r>
            <a:r>
              <a:rPr lang="ru-RU" sz="2000" dirty="0" err="1" smtClean="0">
                <a:latin typeface="Times New Roman" pitchFamily="18" charset="0"/>
                <a:cs typeface="Times New Roman" pitchFamily="18" charset="0"/>
              </a:rPr>
              <a:t>пенетрантов</a:t>
            </a:r>
            <a:r>
              <a:rPr lang="ru-RU" sz="2000" dirty="0" smtClean="0">
                <a:latin typeface="Times New Roman" pitchFamily="18" charset="0"/>
                <a:cs typeface="Times New Roman" pitchFamily="18" charset="0"/>
              </a:rPr>
              <a:t> в трещинах определяется при облучении поверхности ультрафиолетовыми лучами.</a:t>
            </a:r>
          </a:p>
          <a:p>
            <a:pPr algn="just"/>
            <a:r>
              <a:rPr lang="ru-RU" sz="2000" dirty="0" smtClean="0">
                <a:latin typeface="Times New Roman" pitchFamily="18" charset="0"/>
                <a:cs typeface="Times New Roman" pitchFamily="18" charset="0"/>
              </a:rPr>
              <a:t>      Если в состав смеси входят красители, видимые при дневном свете, </a:t>
            </a:r>
            <a:r>
              <a:rPr lang="ru-RU" sz="2000" dirty="0" err="1" smtClean="0">
                <a:latin typeface="Times New Roman" pitchFamily="18" charset="0"/>
                <a:cs typeface="Times New Roman" pitchFamily="18" charset="0"/>
              </a:rPr>
              <a:t>пенетранты</a:t>
            </a:r>
            <a:r>
              <a:rPr lang="ru-RU" sz="2000" dirty="0" smtClean="0">
                <a:latin typeface="Times New Roman" pitchFamily="18" charset="0"/>
                <a:cs typeface="Times New Roman" pitchFamily="18" charset="0"/>
              </a:rPr>
              <a:t> называются цветными, а метод контроля - </a:t>
            </a:r>
            <a:r>
              <a:rPr lang="ru-RU" sz="2000" dirty="0" smtClean="0">
                <a:solidFill>
                  <a:srgbClr val="FF0000"/>
                </a:solidFill>
                <a:latin typeface="Times New Roman" pitchFamily="18" charset="0"/>
                <a:cs typeface="Times New Roman" pitchFamily="18" charset="0"/>
              </a:rPr>
              <a:t>цветной дефектоскопией. </a:t>
            </a:r>
            <a:r>
              <a:rPr lang="ru-RU" sz="2000" dirty="0" smtClean="0">
                <a:latin typeface="Times New Roman" pitchFamily="18" charset="0"/>
                <a:cs typeface="Times New Roman" pitchFamily="18" charset="0"/>
              </a:rPr>
              <a:t>Обычно в качестве красителей используются вещества ярко-красного цвета.</a:t>
            </a:r>
            <a:endParaRPr lang="ru-RU" sz="2000" dirty="0">
              <a:latin typeface="Times New Roman" pitchFamily="18" charset="0"/>
              <a:cs typeface="Times New Roman" pitchFamily="18" charset="0"/>
            </a:endParaRPr>
          </a:p>
        </p:txBody>
      </p:sp>
      <p:pic>
        <p:nvPicPr>
          <p:cNvPr id="6" name="Рисунок 5" descr="Пенетрант для контроля сварных швов"/>
          <p:cNvPicPr/>
          <p:nvPr/>
        </p:nvPicPr>
        <p:blipFill>
          <a:blip r:embed="rId3" cstate="print"/>
          <a:srcRect/>
          <a:stretch>
            <a:fillRect/>
          </a:stretch>
        </p:blipFill>
        <p:spPr bwMode="auto">
          <a:xfrm>
            <a:off x="4355976" y="260648"/>
            <a:ext cx="1944216" cy="2832745"/>
          </a:xfrm>
          <a:prstGeom prst="rect">
            <a:avLst/>
          </a:prstGeom>
          <a:noFill/>
          <a:ln w="9525">
            <a:noFill/>
            <a:miter lim="800000"/>
            <a:headEnd/>
            <a:tailEnd/>
          </a:ln>
        </p:spPr>
      </p:pic>
      <p:pic>
        <p:nvPicPr>
          <p:cNvPr id="8" name="Picture 2" descr="http://tool-land.ru/image/kontrol-svarnykh-shvov4.jpg"/>
          <p:cNvPicPr>
            <a:picLocks noChangeAspect="1" noChangeArrowheads="1"/>
          </p:cNvPicPr>
          <p:nvPr/>
        </p:nvPicPr>
        <p:blipFill>
          <a:blip r:embed="rId4" cstate="print"/>
          <a:srcRect/>
          <a:stretch>
            <a:fillRect/>
          </a:stretch>
        </p:blipFill>
        <p:spPr bwMode="auto">
          <a:xfrm>
            <a:off x="4860032" y="3356992"/>
            <a:ext cx="3888432" cy="3045718"/>
          </a:xfrm>
          <a:prstGeom prst="rect">
            <a:avLst/>
          </a:prstGeom>
          <a:noFill/>
          <a:ln w="28575">
            <a:solidFill>
              <a:srgbClr val="FFC000"/>
            </a:solidFill>
          </a:ln>
        </p:spPr>
      </p:pic>
    </p:spTree>
  </p:cSld>
  <p:clrMapOvr>
    <a:masterClrMapping/>
  </p:clrMapOvr>
  <p:transition>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latin typeface="Times New Roman" pitchFamily="18" charset="0"/>
                <a:cs typeface="Times New Roman" pitchFamily="18" charset="0"/>
              </a:rPr>
              <a:t>КОНТРОЛЬ ШВОВ НА НЕПРОНИЦАЕМОСТЬ</a:t>
            </a:r>
            <a:endParaRPr lang="ru-RU" sz="3200" b="1" dirty="0">
              <a:latin typeface="Times New Roman" pitchFamily="18" charset="0"/>
              <a:cs typeface="Times New Roman" pitchFamily="18" charset="0"/>
            </a:endParaRPr>
          </a:p>
        </p:txBody>
      </p:sp>
      <p:sp>
        <p:nvSpPr>
          <p:cNvPr id="5" name="Содержимое 4"/>
          <p:cNvSpPr>
            <a:spLocks noGrp="1"/>
          </p:cNvSpPr>
          <p:nvPr>
            <p:ph idx="1"/>
          </p:nvPr>
        </p:nvSpPr>
        <p:spPr/>
        <p:txBody>
          <a:bodyPr>
            <a:normAutofit fontScale="92500" lnSpcReduction="20000"/>
          </a:bodyPr>
          <a:lstStyle/>
          <a:p>
            <a:pPr algn="just"/>
            <a:r>
              <a:rPr lang="ru-RU" b="1" dirty="0" smtClean="0">
                <a:solidFill>
                  <a:srgbClr val="FF0000"/>
                </a:solidFill>
                <a:latin typeface="Times New Roman" pitchFamily="18" charset="0"/>
                <a:cs typeface="Times New Roman" pitchFamily="18" charset="0"/>
              </a:rPr>
              <a:t>Цель</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всех этих методов -   обнаружение сквозных дефектов. Существует довольно много методов контроля сварных швов на проницаемость с использованием различных материалов - газов (в основном воздуха или азота), жидкостей (воды или масла).</a:t>
            </a:r>
          </a:p>
          <a:p>
            <a:pPr algn="just"/>
            <a:r>
              <a:rPr lang="ru-RU" dirty="0" smtClean="0">
                <a:solidFill>
                  <a:srgbClr val="FF0000"/>
                </a:solidFill>
                <a:latin typeface="Times New Roman" pitchFamily="18" charset="0"/>
                <a:cs typeface="Times New Roman" pitchFamily="18" charset="0"/>
              </a:rPr>
              <a:t> </a:t>
            </a:r>
            <a:r>
              <a:rPr lang="ru-RU" b="1" dirty="0" smtClean="0">
                <a:solidFill>
                  <a:srgbClr val="FF0000"/>
                </a:solidFill>
                <a:latin typeface="Times New Roman" pitchFamily="18" charset="0"/>
                <a:cs typeface="Times New Roman" pitchFamily="18" charset="0"/>
              </a:rPr>
              <a:t>Суть испытаний </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создание избыточного давления или разрежения и обнаружение мест, через которые под их воздействием рабочий компонент (газ или жидкость) проникает через сварной шов.</a:t>
            </a:r>
          </a:p>
          <a:p>
            <a:endParaRPr lang="ru-RU" dirty="0"/>
          </a:p>
        </p:txBody>
      </p:sp>
    </p:spTree>
  </p:cSld>
  <p:clrMapOvr>
    <a:masterClrMapping/>
  </p:clrMapOvr>
  <p:transition>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3200" b="1" dirty="0" smtClean="0">
                <a:latin typeface="Times New Roman" pitchFamily="18" charset="0"/>
                <a:cs typeface="Times New Roman" pitchFamily="18" charset="0"/>
              </a:rPr>
              <a:t>ВИДЫ ИСПЫТАНИЙ </a:t>
            </a:r>
            <a:endParaRPr lang="ru-RU" sz="3200" b="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395536" y="908720"/>
          <a:ext cx="8352928"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3200" dirty="0" smtClean="0">
                <a:latin typeface="Times New Roman" pitchFamily="18" charset="0"/>
                <a:cs typeface="Times New Roman" pitchFamily="18" charset="0"/>
              </a:rPr>
              <a:t>ГИДРАВЛИЧЕСКИЙ КОНТРОЛЬ</a:t>
            </a:r>
            <a:endParaRPr lang="ru-RU" sz="32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980728"/>
          <a:ext cx="8229600" cy="5145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980728"/>
            <a:ext cx="4392488" cy="5293757"/>
          </a:xfrm>
          <a:prstGeom prst="rect">
            <a:avLst/>
          </a:prstGeom>
        </p:spPr>
        <p:txBody>
          <a:bodyPr wrap="square">
            <a:spAutoFit/>
          </a:bodyPr>
          <a:lstStyle/>
          <a:p>
            <a:pPr algn="just"/>
            <a:r>
              <a:rPr lang="ru-RU" sz="2000" dirty="0" smtClean="0">
                <a:latin typeface="Times New Roman" pitchFamily="18" charset="0"/>
                <a:cs typeface="Times New Roman" pitchFamily="18" charset="0"/>
              </a:rPr>
              <a:t>Гидравлическое испытание предполагает использование в качестве компонента, создающего давление, воды или масла.</a:t>
            </a:r>
          </a:p>
          <a:p>
            <a:pPr algn="just"/>
            <a:r>
              <a:rPr lang="ru-RU" sz="2000" dirty="0" smtClean="0">
                <a:latin typeface="Times New Roman" pitchFamily="18" charset="0"/>
                <a:cs typeface="Times New Roman" pitchFamily="18" charset="0"/>
              </a:rPr>
              <a:t> После создания необходимого давления (100-150% от рабочего), емкость выдерживают в таком состоянии около 5-10 минут, обстукивая легкими ударами молотка с круглым бойком </a:t>
            </a:r>
            <a:r>
              <a:rPr lang="ru-RU" sz="2000" dirty="0" err="1" smtClean="0">
                <a:latin typeface="Times New Roman" pitchFamily="18" charset="0"/>
                <a:cs typeface="Times New Roman" pitchFamily="18" charset="0"/>
              </a:rPr>
              <a:t>околошовную</a:t>
            </a:r>
            <a:r>
              <a:rPr lang="ru-RU" sz="2000" dirty="0" smtClean="0">
                <a:latin typeface="Times New Roman" pitchFamily="18" charset="0"/>
                <a:cs typeface="Times New Roman" pitchFamily="18" charset="0"/>
              </a:rPr>
              <a:t> зону. Если шов имеет сквозной дефект, он </a:t>
            </a:r>
            <a:r>
              <a:rPr lang="ru-RU" sz="2000" b="1" dirty="0" smtClean="0">
                <a:latin typeface="Times New Roman" pitchFamily="18" charset="0"/>
                <a:cs typeface="Times New Roman" pitchFamily="18" charset="0"/>
              </a:rPr>
              <a:t>проявится течью жидкости</a:t>
            </a:r>
            <a:r>
              <a:rPr lang="ru-RU" sz="2000" dirty="0" smtClean="0">
                <a:latin typeface="Times New Roman" pitchFamily="18" charset="0"/>
                <a:cs typeface="Times New Roman" pitchFamily="18" charset="0"/>
              </a:rPr>
              <a:t>.</a:t>
            </a:r>
          </a:p>
          <a:p>
            <a:pPr algn="just"/>
            <a:r>
              <a:rPr lang="ru-RU" sz="2000" dirty="0" smtClean="0">
                <a:latin typeface="Times New Roman" pitchFamily="18" charset="0"/>
                <a:cs typeface="Times New Roman" pitchFamily="18" charset="0"/>
              </a:rPr>
              <a:t>Емкости, работающие без значительного избыточного давления, необходимо выдерживать наполненными не менее двух часов.</a:t>
            </a:r>
          </a:p>
          <a:p>
            <a:endParaRPr lang="ru-RU" dirty="0"/>
          </a:p>
        </p:txBody>
      </p:sp>
      <p:sp>
        <p:nvSpPr>
          <p:cNvPr id="3" name="Прямоугольник 2"/>
          <p:cNvSpPr/>
          <p:nvPr/>
        </p:nvSpPr>
        <p:spPr>
          <a:xfrm>
            <a:off x="611561" y="260648"/>
            <a:ext cx="3960439" cy="830997"/>
          </a:xfrm>
          <a:prstGeom prst="rect">
            <a:avLst/>
          </a:prstGeom>
        </p:spPr>
        <p:txBody>
          <a:bodyPr wrap="square">
            <a:spAutoFit/>
          </a:bodyPr>
          <a:lstStyle/>
          <a:p>
            <a:pPr algn="ctr"/>
            <a:r>
              <a:rPr lang="ru-RU" sz="2400" dirty="0" smtClean="0">
                <a:solidFill>
                  <a:srgbClr val="FF0000"/>
                </a:solidFill>
                <a:latin typeface="Times New Roman" pitchFamily="18" charset="0"/>
                <a:cs typeface="Times New Roman" pitchFamily="18" charset="0"/>
              </a:rPr>
              <a:t>Гидравлический метод под давлением</a:t>
            </a:r>
            <a:endParaRPr lang="ru-RU" sz="2400" dirty="0">
              <a:solidFill>
                <a:srgbClr val="FF0000"/>
              </a:solidFill>
            </a:endParaRPr>
          </a:p>
        </p:txBody>
      </p:sp>
      <p:pic>
        <p:nvPicPr>
          <p:cNvPr id="4" name="Picture 2" descr="http://www.freepatent.ru/images/patents/225/2243523/2243523.jpg"/>
          <p:cNvPicPr>
            <a:picLocks noChangeAspect="1" noChangeArrowheads="1"/>
          </p:cNvPicPr>
          <p:nvPr/>
        </p:nvPicPr>
        <p:blipFill>
          <a:blip r:embed="rId2" cstate="print"/>
          <a:srcRect/>
          <a:stretch>
            <a:fillRect/>
          </a:stretch>
        </p:blipFill>
        <p:spPr bwMode="auto">
          <a:xfrm>
            <a:off x="4788024" y="836712"/>
            <a:ext cx="4032448" cy="4464496"/>
          </a:xfrm>
          <a:prstGeom prst="rect">
            <a:avLst/>
          </a:prstGeom>
          <a:noFill/>
          <a:ln w="28575">
            <a:solidFill>
              <a:srgbClr val="FFC000"/>
            </a:solidFill>
          </a:ln>
        </p:spPr>
      </p:pic>
    </p:spTree>
  </p:cSld>
  <p:clrMapOvr>
    <a:masterClrMapping/>
  </p:clrMapOvr>
  <p:transition>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95536" y="476672"/>
            <a:ext cx="3008313" cy="635670"/>
          </a:xfrm>
        </p:spPr>
        <p:txBody>
          <a:bodyPr>
            <a:normAutofit fontScale="90000"/>
          </a:bodyPr>
          <a:lstStyle/>
          <a:p>
            <a:pPr algn="ctr"/>
            <a:r>
              <a:rPr lang="ru-RU" sz="2400" b="1" dirty="0" smtClean="0">
                <a:solidFill>
                  <a:srgbClr val="FF0000"/>
                </a:solidFill>
                <a:latin typeface="Times New Roman" pitchFamily="18" charset="0"/>
                <a:cs typeface="Times New Roman" pitchFamily="18" charset="0"/>
              </a:rPr>
              <a:t>Гидравлический метод поливом</a:t>
            </a:r>
            <a:r>
              <a:rPr lang="ru-RU" sz="2400" b="1" dirty="0" smtClean="0">
                <a:solidFill>
                  <a:srgbClr val="FFC000"/>
                </a:solidFill>
                <a:latin typeface="Times New Roman" pitchFamily="18" charset="0"/>
                <a:cs typeface="Times New Roman" pitchFamily="18" charset="0"/>
              </a:rPr>
              <a:t/>
            </a:r>
            <a:br>
              <a:rPr lang="ru-RU" sz="2400" b="1" dirty="0" smtClean="0">
                <a:solidFill>
                  <a:srgbClr val="FFC000"/>
                </a:solidFill>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6" name="Содержимое 5"/>
          <p:cNvSpPr>
            <a:spLocks noGrp="1"/>
          </p:cNvSpPr>
          <p:nvPr>
            <p:ph idx="1"/>
          </p:nvPr>
        </p:nvSpPr>
        <p:spPr>
          <a:xfrm>
            <a:off x="3779912" y="273050"/>
            <a:ext cx="4906888" cy="5853113"/>
          </a:xfrm>
        </p:spPr>
        <p:txBody>
          <a:bodyPr>
            <a:normAutofit/>
          </a:bodyPr>
          <a:lstStyle/>
          <a:p>
            <a:endParaRPr lang="ru-RU" sz="1400" dirty="0" smtClean="0">
              <a:latin typeface="Times New Roman" pitchFamily="18" charset="0"/>
              <a:cs typeface="Times New Roman" pitchFamily="18" charset="0"/>
            </a:endParaRPr>
          </a:p>
          <a:p>
            <a:pPr algn="ctr"/>
            <a:r>
              <a:rPr lang="ru-RU" sz="2400" b="1" dirty="0" smtClean="0">
                <a:solidFill>
                  <a:srgbClr val="FF0000"/>
                </a:solidFill>
                <a:latin typeface="Times New Roman" pitchFamily="18" charset="0"/>
                <a:cs typeface="Times New Roman" pitchFamily="18" charset="0"/>
              </a:rPr>
              <a:t>Гидравлический метод наливом</a:t>
            </a:r>
            <a:endParaRPr lang="ru-RU" sz="2400" dirty="0" smtClean="0">
              <a:solidFill>
                <a:srgbClr val="FF0000"/>
              </a:solidFill>
              <a:latin typeface="Times New Roman" pitchFamily="18" charset="0"/>
              <a:cs typeface="Times New Roman" pitchFamily="18" charset="0"/>
            </a:endParaRPr>
          </a:p>
          <a:p>
            <a:pPr algn="just"/>
            <a:r>
              <a:rPr lang="ru-RU" sz="1800" dirty="0" smtClean="0">
                <a:latin typeface="Times New Roman" pitchFamily="18" charset="0"/>
                <a:cs typeface="Times New Roman" pitchFamily="18" charset="0"/>
              </a:rPr>
              <a:t>Вертикальные резервуары для хранения нефти и нефтепродуктов, газгольдеры и другие крупные емкости испытывают наливом воды.</a:t>
            </a:r>
          </a:p>
          <a:p>
            <a:pPr algn="just"/>
            <a:r>
              <a:rPr lang="ru-RU" sz="1800" dirty="0" smtClean="0">
                <a:latin typeface="Times New Roman" pitchFamily="18" charset="0"/>
                <a:cs typeface="Times New Roman" pitchFamily="18" charset="0"/>
              </a:rPr>
              <a:t>До испытания сварные швы тщательно обтирают ветошью или обдувают воздухом до получения сухой поверхности. Затем емкость заполняют водой и наблюдают за сварными швами и падением уровня воды. Продолжительность испытания, необходимого для осмотра всех швов, составляет от 2 до 24 ч в соответствии с техническими условиями. Если в течение этого времени не обнаружено </a:t>
            </a:r>
            <a:r>
              <a:rPr lang="ru-RU" sz="1800" b="1" dirty="0" smtClean="0">
                <a:latin typeface="Times New Roman" pitchFamily="18" charset="0"/>
                <a:cs typeface="Times New Roman" pitchFamily="18" charset="0"/>
              </a:rPr>
              <a:t>пропусков воды и уровень ее не снизился,</a:t>
            </a:r>
            <a:r>
              <a:rPr lang="ru-RU" sz="1800" dirty="0" smtClean="0">
                <a:latin typeface="Times New Roman" pitchFamily="18" charset="0"/>
                <a:cs typeface="Times New Roman" pitchFamily="18" charset="0"/>
              </a:rPr>
              <a:t> емкость считают выдержавшей испытание.</a:t>
            </a:r>
          </a:p>
          <a:p>
            <a:endParaRPr lang="ru-RU" dirty="0"/>
          </a:p>
        </p:txBody>
      </p:sp>
      <p:sp>
        <p:nvSpPr>
          <p:cNvPr id="7" name="Текст 6"/>
          <p:cNvSpPr>
            <a:spLocks noGrp="1"/>
          </p:cNvSpPr>
          <p:nvPr>
            <p:ph type="body" sz="half" idx="2"/>
          </p:nvPr>
        </p:nvSpPr>
        <p:spPr>
          <a:xfrm>
            <a:off x="251520" y="908720"/>
            <a:ext cx="3528392" cy="5217443"/>
          </a:xfrm>
        </p:spPr>
        <p:txBody>
          <a:bodyPr>
            <a:normAutofit/>
          </a:bodyPr>
          <a:lstStyle/>
          <a:p>
            <a:pPr algn="just"/>
            <a:r>
              <a:rPr lang="ru-RU" sz="1800" dirty="0" smtClean="0">
                <a:latin typeface="Times New Roman" pitchFamily="18" charset="0"/>
                <a:cs typeface="Times New Roman" pitchFamily="18" charset="0"/>
              </a:rPr>
              <a:t>Когда швов немного, их непроницаемость определяют, полива одну сторону шва водой из брандспойта под давлением 1—10 кгс/см</a:t>
            </a:r>
            <a:r>
              <a:rPr lang="ru-RU" sz="1800" baseline="30000" dirty="0" smtClean="0">
                <a:latin typeface="Times New Roman" pitchFamily="18" charset="0"/>
                <a:cs typeface="Times New Roman" pitchFamily="18" charset="0"/>
              </a:rPr>
              <a:t>2</a:t>
            </a:r>
            <a:r>
              <a:rPr lang="ru-RU" sz="1800" dirty="0" smtClean="0">
                <a:latin typeface="Times New Roman" pitchFamily="18" charset="0"/>
                <a:cs typeface="Times New Roman" pitchFamily="18" charset="0"/>
              </a:rPr>
              <a:t>, устанавливаемым техническими условиями. Одновременно осматривают противоположную сухую сторону шва.</a:t>
            </a:r>
          </a:p>
          <a:p>
            <a:pPr algn="just"/>
            <a:r>
              <a:rPr lang="ru-RU" sz="1800" dirty="0" smtClean="0">
                <a:latin typeface="Times New Roman" pitchFamily="18" charset="0"/>
                <a:cs typeface="Times New Roman" pitchFamily="18" charset="0"/>
              </a:rPr>
              <a:t>Проницаемость сварных швов и места дефектов определяют, следя за </a:t>
            </a:r>
            <a:r>
              <a:rPr lang="ru-RU" sz="1800" b="1" dirty="0" smtClean="0">
                <a:latin typeface="Times New Roman" pitchFamily="18" charset="0"/>
                <a:cs typeface="Times New Roman" pitchFamily="18" charset="0"/>
              </a:rPr>
              <a:t>появлением течи</a:t>
            </a:r>
            <a:r>
              <a:rPr lang="ru-RU" sz="1800" dirty="0" smtClean="0">
                <a:latin typeface="Times New Roman" pitchFamily="18" charset="0"/>
                <a:cs typeface="Times New Roman" pitchFamily="18" charset="0"/>
              </a:rPr>
              <a:t>, просачиванием воды в виде капель, запотеванием поверхности шва или вблизи его.</a:t>
            </a:r>
          </a:p>
          <a:p>
            <a:endParaRPr lang="ru-RU" dirty="0"/>
          </a:p>
        </p:txBody>
      </p:sp>
    </p:spTree>
  </p:cSld>
  <p:clrMapOvr>
    <a:masterClrMapping/>
  </p:clrMapOvr>
  <p:transition>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3050"/>
            <a:ext cx="3008313" cy="491654"/>
          </a:xfrm>
        </p:spPr>
        <p:txBody>
          <a:bodyPr>
            <a:normAutofit/>
          </a:bodyPr>
          <a:lstStyle/>
          <a:p>
            <a:r>
              <a:rPr lang="ru-RU" dirty="0" smtClean="0">
                <a:latin typeface="Times New Roman" pitchFamily="18" charset="0"/>
                <a:cs typeface="Times New Roman" pitchFamily="18" charset="0"/>
              </a:rPr>
              <a:t>Пневматический метод</a:t>
            </a:r>
            <a:endParaRPr lang="ru-RU" dirty="0">
              <a:latin typeface="Times New Roman" pitchFamily="18" charset="0"/>
              <a:cs typeface="Times New Roman" pitchFamily="18" charset="0"/>
            </a:endParaRPr>
          </a:p>
        </p:txBody>
      </p:sp>
      <p:sp>
        <p:nvSpPr>
          <p:cNvPr id="5" name="Содержимое 4"/>
          <p:cNvSpPr>
            <a:spLocks noGrp="1"/>
          </p:cNvSpPr>
          <p:nvPr>
            <p:ph idx="1"/>
          </p:nvPr>
        </p:nvSpPr>
        <p:spPr/>
        <p:txBody>
          <a:bodyPr/>
          <a:lstStyle/>
          <a:p>
            <a:endParaRPr lang="ru-RU" dirty="0" smtClean="0"/>
          </a:p>
          <a:p>
            <a:endParaRPr lang="ru-RU" dirty="0"/>
          </a:p>
        </p:txBody>
      </p:sp>
      <p:sp>
        <p:nvSpPr>
          <p:cNvPr id="6" name="Текст 5"/>
          <p:cNvSpPr>
            <a:spLocks noGrp="1"/>
          </p:cNvSpPr>
          <p:nvPr>
            <p:ph type="body" sz="half" idx="2"/>
          </p:nvPr>
        </p:nvSpPr>
        <p:spPr>
          <a:xfrm>
            <a:off x="107504" y="908720"/>
            <a:ext cx="4392488" cy="5544616"/>
          </a:xfrm>
        </p:spPr>
        <p:txBody>
          <a:bodyPr>
            <a:normAutofit/>
          </a:bodyPr>
          <a:lstStyle/>
          <a:p>
            <a:pPr algn="just"/>
            <a:r>
              <a:rPr lang="ru-RU"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Контроль </a:t>
            </a:r>
            <a:r>
              <a:rPr lang="ru-RU" sz="1800" dirty="0" smtClean="0">
                <a:solidFill>
                  <a:srgbClr val="FF0000"/>
                </a:solidFill>
                <a:latin typeface="Times New Roman" pitchFamily="18" charset="0"/>
                <a:cs typeface="Times New Roman" pitchFamily="18" charset="0"/>
              </a:rPr>
              <a:t>воздушным давлением </a:t>
            </a:r>
            <a:r>
              <a:rPr lang="ru-RU" sz="1800" dirty="0" smtClean="0">
                <a:latin typeface="Times New Roman" pitchFamily="18" charset="0"/>
                <a:cs typeface="Times New Roman" pitchFamily="18" charset="0"/>
              </a:rPr>
              <a:t>(сжатым воздухом или другими газами) подвергают сосуды и трубопроводы, работающие под давлением, а также резервуары, цистерны и т.п.</a:t>
            </a:r>
          </a:p>
          <a:p>
            <a:pPr algn="just"/>
            <a:r>
              <a:rPr lang="ru-RU" sz="1800" dirty="0" smtClean="0">
                <a:latin typeface="Times New Roman" pitchFamily="18" charset="0"/>
                <a:cs typeface="Times New Roman" pitchFamily="18" charset="0"/>
              </a:rPr>
              <a:t>     Малогабаритные изделия полностью погружают в ванну с водой, после чего в него подают </a:t>
            </a:r>
            <a:r>
              <a:rPr lang="ru-RU" sz="1800" b="1" dirty="0" smtClean="0">
                <a:latin typeface="Times New Roman" pitchFamily="18" charset="0"/>
                <a:cs typeface="Times New Roman" pitchFamily="18" charset="0"/>
              </a:rPr>
              <a:t>сжатый воздух под давлением, на 10 - 20% превышающим рабочее. </a:t>
            </a:r>
          </a:p>
          <a:p>
            <a:pPr algn="just"/>
            <a:r>
              <a:rPr lang="ru-RU" sz="1800" dirty="0" smtClean="0">
                <a:latin typeface="Times New Roman" pitchFamily="18" charset="0"/>
                <a:cs typeface="Times New Roman" pitchFamily="18" charset="0"/>
              </a:rPr>
              <a:t>   Крупногабаритные конструкции после </a:t>
            </a:r>
            <a:r>
              <a:rPr lang="ru-RU" sz="1800" dirty="0" err="1" smtClean="0">
                <a:latin typeface="Times New Roman" pitchFamily="18" charset="0"/>
                <a:cs typeface="Times New Roman" pitchFamily="18" charset="0"/>
              </a:rPr>
              <a:t>залушки</a:t>
            </a:r>
            <a:r>
              <a:rPr lang="ru-RU" sz="1800" dirty="0" smtClean="0">
                <a:latin typeface="Times New Roman" pitchFamily="18" charset="0"/>
                <a:cs typeface="Times New Roman" pitchFamily="18" charset="0"/>
              </a:rPr>
              <a:t> и подачи внутреннего давления по сварным швам покрывают </a:t>
            </a:r>
            <a:r>
              <a:rPr lang="ru-RU" sz="1800" b="1" dirty="0" smtClean="0">
                <a:latin typeface="Times New Roman" pitchFamily="18" charset="0"/>
                <a:cs typeface="Times New Roman" pitchFamily="18" charset="0"/>
              </a:rPr>
              <a:t>пенным индикатором </a:t>
            </a:r>
            <a:r>
              <a:rPr lang="ru-RU" sz="1800" dirty="0" smtClean="0">
                <a:latin typeface="Times New Roman" pitchFamily="18" charset="0"/>
                <a:cs typeface="Times New Roman" pitchFamily="18" charset="0"/>
              </a:rPr>
              <a:t>(обычно раствор мыла 100г мыла на 1 л воды). </a:t>
            </a:r>
          </a:p>
          <a:p>
            <a:pPr algn="just"/>
            <a:r>
              <a:rPr lang="ru-RU" sz="1800" dirty="0" smtClean="0">
                <a:latin typeface="Times New Roman" pitchFamily="18" charset="0"/>
                <a:cs typeface="Times New Roman" pitchFamily="18" charset="0"/>
              </a:rPr>
              <a:t>О наличии </a:t>
            </a:r>
            <a:r>
              <a:rPr lang="ru-RU" sz="1800" dirty="0" err="1" smtClean="0">
                <a:latin typeface="Times New Roman" pitchFamily="18" charset="0"/>
                <a:cs typeface="Times New Roman" pitchFamily="18" charset="0"/>
              </a:rPr>
              <a:t>неплотностей</a:t>
            </a:r>
            <a:r>
              <a:rPr lang="ru-RU" sz="1800" dirty="0" smtClean="0">
                <a:latin typeface="Times New Roman" pitchFamily="18" charset="0"/>
                <a:cs typeface="Times New Roman" pitchFamily="18" charset="0"/>
              </a:rPr>
              <a:t> в швах судят по </a:t>
            </a:r>
            <a:r>
              <a:rPr lang="ru-RU" sz="1800" b="1" dirty="0" smtClean="0">
                <a:latin typeface="Times New Roman" pitchFamily="18" charset="0"/>
                <a:cs typeface="Times New Roman" pitchFamily="18" charset="0"/>
              </a:rPr>
              <a:t>появлению пузырьков воздуха</a:t>
            </a:r>
            <a:r>
              <a:rPr lang="ru-RU" sz="1800" dirty="0" smtClean="0">
                <a:latin typeface="Times New Roman" pitchFamily="18" charset="0"/>
                <a:cs typeface="Times New Roman" pitchFamily="18" charset="0"/>
              </a:rPr>
              <a:t>. При испытании сжатым воздухом (газами) следует соблюдать правила безопасности.</a:t>
            </a:r>
            <a:endParaRPr lang="ru-RU" sz="1800" dirty="0">
              <a:latin typeface="Times New Roman" pitchFamily="18" charset="0"/>
              <a:cs typeface="Times New Roman" pitchFamily="18" charset="0"/>
            </a:endParaRPr>
          </a:p>
        </p:txBody>
      </p:sp>
      <p:pic>
        <p:nvPicPr>
          <p:cNvPr id="7" name="Picture 2" descr="http://text.gosthelp.ru/images/text/19917.files/image016.jpg"/>
          <p:cNvPicPr>
            <a:picLocks noChangeAspect="1" noChangeArrowheads="1"/>
          </p:cNvPicPr>
          <p:nvPr/>
        </p:nvPicPr>
        <p:blipFill>
          <a:blip r:embed="rId2" cstate="print"/>
          <a:srcRect/>
          <a:stretch>
            <a:fillRect/>
          </a:stretch>
        </p:blipFill>
        <p:spPr bwMode="auto">
          <a:xfrm>
            <a:off x="4788024" y="764704"/>
            <a:ext cx="3672408" cy="1806298"/>
          </a:xfrm>
          <a:prstGeom prst="rect">
            <a:avLst/>
          </a:prstGeom>
          <a:noFill/>
          <a:ln w="28575">
            <a:solidFill>
              <a:srgbClr val="FFC000"/>
            </a:solidFill>
          </a:ln>
        </p:spPr>
      </p:pic>
      <p:pic>
        <p:nvPicPr>
          <p:cNvPr id="9218" name="Picture 2" descr="http://www.ntcexpert.ru/images/stories/ppi1.jpg"/>
          <p:cNvPicPr>
            <a:picLocks noChangeAspect="1" noChangeArrowheads="1"/>
          </p:cNvPicPr>
          <p:nvPr/>
        </p:nvPicPr>
        <p:blipFill>
          <a:blip r:embed="rId3" cstate="print"/>
          <a:srcRect/>
          <a:stretch>
            <a:fillRect/>
          </a:stretch>
        </p:blipFill>
        <p:spPr bwMode="auto">
          <a:xfrm>
            <a:off x="4663706" y="2708921"/>
            <a:ext cx="4056838" cy="2736303"/>
          </a:xfrm>
          <a:prstGeom prst="rect">
            <a:avLst/>
          </a:prstGeom>
          <a:noFill/>
        </p:spPr>
      </p:pic>
    </p:spTree>
  </p:cSld>
  <p:clrMapOvr>
    <a:masterClrMapping/>
  </p:clrMapOvr>
  <p:transition>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95536" y="260648"/>
            <a:ext cx="3008313" cy="419646"/>
          </a:xfrm>
        </p:spPr>
        <p:txBody>
          <a:bodyPr>
            <a:noAutofit/>
          </a:bodyPr>
          <a:lstStyle/>
          <a:p>
            <a:pPr algn="ctr"/>
            <a:r>
              <a:rPr lang="ru-RU" sz="2400" dirty="0" smtClean="0">
                <a:latin typeface="Times New Roman" pitchFamily="18" charset="0"/>
                <a:cs typeface="Times New Roman" pitchFamily="18" charset="0"/>
              </a:rPr>
              <a:t>Химический метод</a:t>
            </a:r>
            <a:endParaRPr lang="ru-RU" sz="2400" dirty="0">
              <a:latin typeface="Times New Roman" pitchFamily="18" charset="0"/>
              <a:cs typeface="Times New Roman" pitchFamily="18" charset="0"/>
            </a:endParaRPr>
          </a:p>
        </p:txBody>
      </p:sp>
      <p:pic>
        <p:nvPicPr>
          <p:cNvPr id="8194" name="Picture 2" descr="C:\Users\PU4\Desktop\img158.jpg"/>
          <p:cNvPicPr>
            <a:picLocks noGrp="1" noChangeAspect="1" noChangeArrowheads="1"/>
          </p:cNvPicPr>
          <p:nvPr>
            <p:ph idx="1"/>
          </p:nvPr>
        </p:nvPicPr>
        <p:blipFill>
          <a:blip r:embed="rId2" cstate="print"/>
          <a:srcRect/>
          <a:stretch>
            <a:fillRect/>
          </a:stretch>
        </p:blipFill>
        <p:spPr bwMode="auto">
          <a:xfrm>
            <a:off x="4355976" y="692696"/>
            <a:ext cx="4680520" cy="3672408"/>
          </a:xfrm>
          <a:prstGeom prst="rect">
            <a:avLst/>
          </a:prstGeom>
          <a:noFill/>
          <a:ln w="28575">
            <a:solidFill>
              <a:srgbClr val="FFC000"/>
            </a:solidFill>
          </a:ln>
        </p:spPr>
      </p:pic>
      <p:sp>
        <p:nvSpPr>
          <p:cNvPr id="7" name="Текст 6"/>
          <p:cNvSpPr>
            <a:spLocks noGrp="1"/>
          </p:cNvSpPr>
          <p:nvPr>
            <p:ph type="body" sz="half" idx="2"/>
          </p:nvPr>
        </p:nvSpPr>
        <p:spPr>
          <a:xfrm>
            <a:off x="179512" y="764704"/>
            <a:ext cx="3888432" cy="5472608"/>
          </a:xfrm>
        </p:spPr>
        <p:txBody>
          <a:bodyPr>
            <a:normAutofit/>
          </a:bodyPr>
          <a:lstStyle/>
          <a:p>
            <a:pPr algn="just"/>
            <a:r>
              <a:rPr lang="ru-RU"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Основан на </a:t>
            </a:r>
            <a:r>
              <a:rPr lang="ru-RU" sz="1800" b="1" dirty="0" smtClean="0">
                <a:latin typeface="Times New Roman" pitchFamily="18" charset="0"/>
                <a:cs typeface="Times New Roman" pitchFamily="18" charset="0"/>
              </a:rPr>
              <a:t>изменении окраски некоторых индикаторов </a:t>
            </a:r>
            <a:r>
              <a:rPr lang="ru-RU" sz="1800" dirty="0" smtClean="0">
                <a:latin typeface="Times New Roman" pitchFamily="18" charset="0"/>
                <a:cs typeface="Times New Roman" pitchFamily="18" charset="0"/>
              </a:rPr>
              <a:t>(раствор фенолфталеина, азотнокислой ртути) под воздействием щелочей. В качестве контролирующего реагента применяется газ аммиак. </a:t>
            </a:r>
          </a:p>
          <a:p>
            <a:pPr algn="just"/>
            <a:r>
              <a:rPr lang="ru-RU" sz="1800" dirty="0" smtClean="0">
                <a:latin typeface="Times New Roman" pitchFamily="18" charset="0"/>
                <a:cs typeface="Times New Roman" pitchFamily="18" charset="0"/>
              </a:rPr>
              <a:t>   При испытании на одну сторону шва укладывают бумажную ленту, смоченную 5%-ным раствором индикатора, а с другой стороны шов обрабатывают смесью аммиака с воздухом. </a:t>
            </a:r>
          </a:p>
          <a:p>
            <a:pPr algn="just"/>
            <a:r>
              <a:rPr lang="ru-RU" sz="1800" dirty="0" smtClean="0">
                <a:latin typeface="Times New Roman" pitchFamily="18" charset="0"/>
                <a:cs typeface="Times New Roman" pitchFamily="18" charset="0"/>
              </a:rPr>
              <a:t>   Аммиак, проникая через </a:t>
            </a:r>
            <a:r>
              <a:rPr lang="ru-RU" sz="1800" dirty="0" err="1" smtClean="0">
                <a:latin typeface="Times New Roman" pitchFamily="18" charset="0"/>
                <a:cs typeface="Times New Roman" pitchFamily="18" charset="0"/>
              </a:rPr>
              <a:t>неплотности</a:t>
            </a:r>
            <a:r>
              <a:rPr lang="ru-RU" sz="1800" dirty="0" smtClean="0">
                <a:latin typeface="Times New Roman" pitchFamily="18" charset="0"/>
                <a:cs typeface="Times New Roman" pitchFamily="18" charset="0"/>
              </a:rPr>
              <a:t> сварного шва, </a:t>
            </a:r>
            <a:r>
              <a:rPr lang="ru-RU" sz="1800" b="1" dirty="0" smtClean="0">
                <a:latin typeface="Times New Roman" pitchFamily="18" charset="0"/>
                <a:cs typeface="Times New Roman" pitchFamily="18" charset="0"/>
              </a:rPr>
              <a:t>окрашивает индикатор </a:t>
            </a:r>
            <a:r>
              <a:rPr lang="ru-RU" sz="1800" dirty="0" smtClean="0">
                <a:latin typeface="Times New Roman" pitchFamily="18" charset="0"/>
                <a:cs typeface="Times New Roman" pitchFamily="18" charset="0"/>
              </a:rPr>
              <a:t>в местах залегания дефектов</a:t>
            </a:r>
            <a:r>
              <a:rPr lang="ru-RU" dirty="0" smtClean="0"/>
              <a:t>.</a:t>
            </a:r>
            <a:endParaRPr lang="ru-RU" dirty="0"/>
          </a:p>
        </p:txBody>
      </p:sp>
    </p:spTree>
  </p:cSld>
  <p:clrMapOvr>
    <a:masterClrMapping/>
  </p:clrMapOvr>
  <p:transition>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3050"/>
            <a:ext cx="3008313" cy="923702"/>
          </a:xfrm>
        </p:spPr>
        <p:txBody>
          <a:bodyPr>
            <a:noAutofit/>
          </a:bodyPr>
          <a:lstStyle/>
          <a:p>
            <a:pPr algn="ctr"/>
            <a:r>
              <a:rPr lang="ru-RU" sz="3200" dirty="0" smtClean="0">
                <a:latin typeface="Times New Roman" pitchFamily="18" charset="0"/>
                <a:cs typeface="Times New Roman" pitchFamily="18" charset="0"/>
              </a:rPr>
              <a:t>Вакуумный метод</a:t>
            </a:r>
            <a:endParaRPr lang="ru-RU" sz="3200" dirty="0"/>
          </a:p>
        </p:txBody>
      </p:sp>
      <p:pic>
        <p:nvPicPr>
          <p:cNvPr id="6" name="Picture 6" descr="http://images.satom.ru/i/firms/28/97/97305/kruglyy-techeiskatel-puzyrkovyy-techekontrol_e5d182858ff05f5_800x600.png"/>
          <p:cNvPicPr>
            <a:picLocks noGrp="1" noChangeAspect="1" noChangeArrowheads="1"/>
          </p:cNvPicPr>
          <p:nvPr>
            <p:ph idx="1"/>
          </p:nvPr>
        </p:nvPicPr>
        <p:blipFill>
          <a:blip r:embed="rId2" cstate="print"/>
          <a:srcRect/>
          <a:stretch>
            <a:fillRect/>
          </a:stretch>
        </p:blipFill>
        <p:spPr bwMode="auto">
          <a:xfrm>
            <a:off x="3851920" y="692696"/>
            <a:ext cx="5040560" cy="4896544"/>
          </a:xfrm>
          <a:prstGeom prst="rect">
            <a:avLst/>
          </a:prstGeom>
          <a:noFill/>
          <a:ln w="28575">
            <a:solidFill>
              <a:srgbClr val="FFC000"/>
            </a:solidFill>
          </a:ln>
        </p:spPr>
      </p:pic>
      <p:sp>
        <p:nvSpPr>
          <p:cNvPr id="5" name="Текст 4"/>
          <p:cNvSpPr>
            <a:spLocks noGrp="1"/>
          </p:cNvSpPr>
          <p:nvPr>
            <p:ph type="body" sz="half" idx="2"/>
          </p:nvPr>
        </p:nvSpPr>
        <p:spPr>
          <a:xfrm>
            <a:off x="251520" y="1412776"/>
            <a:ext cx="3528392" cy="5040560"/>
          </a:xfrm>
        </p:spPr>
        <p:txBody>
          <a:bodyPr>
            <a:normAutofit/>
          </a:bodyPr>
          <a:lstStyle/>
          <a:p>
            <a:r>
              <a:rPr lang="ru-RU" sz="2000" dirty="0" smtClean="0">
                <a:latin typeface="Times New Roman" pitchFamily="18" charset="0"/>
                <a:cs typeface="Times New Roman" pitchFamily="18" charset="0"/>
              </a:rPr>
              <a:t>  Применяют в тех случаях, когда применение других способов почему-либо исключено. В частности, этот метод широко применяется при контроле сварных днищ резервуаров, газгольдеров, цистерн, гидроизоляционных ящиков.  </a:t>
            </a:r>
          </a:p>
          <a:p>
            <a:r>
              <a:rPr lang="ru-RU" sz="2000" dirty="0" smtClean="0">
                <a:latin typeface="Times New Roman" pitchFamily="18" charset="0"/>
                <a:cs typeface="Times New Roman" pitchFamily="18" charset="0"/>
              </a:rPr>
              <a:t>  Он позволяет обнаружить отдельные поры диаметром до 0,004— 0,005 мм, а производительность при его использовании достигает 40—60 м сварных швов в час.</a:t>
            </a:r>
          </a:p>
          <a:p>
            <a:endParaRPr lang="ru-RU" sz="1800" dirty="0">
              <a:latin typeface="Times New Roman" pitchFamily="18" charset="0"/>
              <a:cs typeface="Times New Roman" pitchFamily="18" charset="0"/>
            </a:endParaRPr>
          </a:p>
        </p:txBody>
      </p:sp>
    </p:spTree>
  </p:cSld>
  <p:clrMapOvr>
    <a:masterClrMapping/>
  </p:clrMapOvr>
  <p:transition>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4294967295"/>
          </p:nvPr>
        </p:nvSpPr>
        <p:spPr>
          <a:xfrm>
            <a:off x="179512" y="188913"/>
            <a:ext cx="4896544" cy="5937250"/>
          </a:xfrm>
        </p:spPr>
        <p:txBody>
          <a:bodyPr>
            <a:normAutofit fontScale="62500" lnSpcReduction="20000"/>
          </a:bodyPr>
          <a:lstStyle/>
          <a:p>
            <a:pPr algn="just"/>
            <a:r>
              <a:rPr lang="ru-RU" sz="3500" dirty="0" smtClean="0">
                <a:latin typeface="Times New Roman" pitchFamily="18" charset="0"/>
                <a:cs typeface="Times New Roman" pitchFamily="18" charset="0"/>
              </a:rPr>
              <a:t>При испытании на исследуемый участок изделия 6 накладывают переносные вакуумные камеры, состоящие из рамки 4 с резиновыми уплотнителями 5. </a:t>
            </a:r>
          </a:p>
          <a:p>
            <a:pPr algn="just"/>
            <a:r>
              <a:rPr lang="ru-RU" sz="3500" dirty="0" smtClean="0">
                <a:latin typeface="Times New Roman" pitchFamily="18" charset="0"/>
                <a:cs typeface="Times New Roman" pitchFamily="18" charset="0"/>
              </a:rPr>
              <a:t>На контролируемое изделие наносят </a:t>
            </a:r>
            <a:r>
              <a:rPr lang="ru-RU" sz="3500" b="1" dirty="0" smtClean="0">
                <a:latin typeface="Times New Roman" pitchFamily="18" charset="0"/>
                <a:cs typeface="Times New Roman" pitchFamily="18" charset="0"/>
              </a:rPr>
              <a:t>пенообразующее вещество. </a:t>
            </a:r>
          </a:p>
          <a:p>
            <a:pPr algn="just"/>
            <a:r>
              <a:rPr lang="ru-RU" sz="3500" dirty="0" smtClean="0">
                <a:latin typeface="Times New Roman" pitchFamily="18" charset="0"/>
                <a:cs typeface="Times New Roman" pitchFamily="18" charset="0"/>
              </a:rPr>
              <a:t>Вакуумную камеру устанавливают на изделие и с помощью вакуумного насоса создают в ее полости </a:t>
            </a:r>
            <a:r>
              <a:rPr lang="ru-RU" sz="3500" b="1" dirty="0" smtClean="0">
                <a:latin typeface="Times New Roman" pitchFamily="18" charset="0"/>
                <a:cs typeface="Times New Roman" pitchFamily="18" charset="0"/>
              </a:rPr>
              <a:t>разрежение</a:t>
            </a:r>
            <a:r>
              <a:rPr lang="ru-RU" sz="3500" dirty="0" smtClean="0">
                <a:latin typeface="Times New Roman" pitchFamily="18" charset="0"/>
                <a:cs typeface="Times New Roman" pitchFamily="18" charset="0"/>
              </a:rPr>
              <a:t> (обычно 0,02...0,09 МПа).</a:t>
            </a:r>
          </a:p>
          <a:p>
            <a:pPr algn="just"/>
            <a:r>
              <a:rPr lang="ru-RU" sz="3500" dirty="0" smtClean="0">
                <a:latin typeface="Times New Roman" pitchFamily="18" charset="0"/>
                <a:cs typeface="Times New Roman" pitchFamily="18" charset="0"/>
              </a:rPr>
              <a:t> В результате разрежения воздух через </a:t>
            </a:r>
            <a:r>
              <a:rPr lang="ru-RU" sz="3500" dirty="0" err="1" smtClean="0">
                <a:latin typeface="Times New Roman" pitchFamily="18" charset="0"/>
                <a:cs typeface="Times New Roman" pitchFamily="18" charset="0"/>
              </a:rPr>
              <a:t>неплотности</a:t>
            </a:r>
            <a:r>
              <a:rPr lang="ru-RU" sz="3500" dirty="0" smtClean="0">
                <a:latin typeface="Times New Roman" pitchFamily="18" charset="0"/>
                <a:cs typeface="Times New Roman" pitchFamily="18" charset="0"/>
              </a:rPr>
              <a:t> в изделии поступает в полость камеры. </a:t>
            </a:r>
          </a:p>
          <a:p>
            <a:pPr algn="just"/>
            <a:r>
              <a:rPr lang="ru-RU" sz="3500" dirty="0" smtClean="0">
                <a:latin typeface="Times New Roman" pitchFamily="18" charset="0"/>
                <a:cs typeface="Times New Roman" pitchFamily="18" charset="0"/>
              </a:rPr>
              <a:t>Наблюдение за </a:t>
            </a:r>
            <a:r>
              <a:rPr lang="ru-RU" sz="3500" b="1" dirty="0" smtClean="0">
                <a:latin typeface="Times New Roman" pitchFamily="18" charset="0"/>
                <a:cs typeface="Times New Roman" pitchFamily="18" charset="0"/>
              </a:rPr>
              <a:t>появлением пузырьков </a:t>
            </a:r>
            <a:r>
              <a:rPr lang="ru-RU" sz="3500" dirty="0" smtClean="0">
                <a:latin typeface="Times New Roman" pitchFamily="18" charset="0"/>
                <a:cs typeface="Times New Roman" pitchFamily="18" charset="0"/>
              </a:rPr>
              <a:t>в пенообразующем веществе 7 ведут через прозрачное смотровое окно камеры 3</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2050" name="Picture 2" descr="Вакуумный метод"/>
          <p:cNvPicPr>
            <a:picLocks noChangeAspect="1" noChangeArrowheads="1"/>
          </p:cNvPicPr>
          <p:nvPr/>
        </p:nvPicPr>
        <p:blipFill>
          <a:blip r:embed="rId2" cstate="print"/>
          <a:srcRect/>
          <a:stretch>
            <a:fillRect/>
          </a:stretch>
        </p:blipFill>
        <p:spPr bwMode="auto">
          <a:xfrm>
            <a:off x="5224922" y="404664"/>
            <a:ext cx="3679133" cy="2736304"/>
          </a:xfrm>
          <a:prstGeom prst="rect">
            <a:avLst/>
          </a:prstGeom>
          <a:noFill/>
          <a:ln w="28575">
            <a:solidFill>
              <a:srgbClr val="FFC000"/>
            </a:solidFill>
          </a:ln>
        </p:spPr>
      </p:pic>
      <p:pic>
        <p:nvPicPr>
          <p:cNvPr id="2056" name="Picture 8" descr="http://www.mnpo-spektr.ru/upload/iblock/b87/b87d262b5d55551d65bd91b546dd5dfd.jpg"/>
          <p:cNvPicPr>
            <a:picLocks noChangeAspect="1" noChangeArrowheads="1"/>
          </p:cNvPicPr>
          <p:nvPr/>
        </p:nvPicPr>
        <p:blipFill>
          <a:blip r:embed="rId3" cstate="print"/>
          <a:srcRect/>
          <a:stretch>
            <a:fillRect/>
          </a:stretch>
        </p:blipFill>
        <p:spPr bwMode="auto">
          <a:xfrm>
            <a:off x="5220072" y="3645024"/>
            <a:ext cx="3528392" cy="2507669"/>
          </a:xfrm>
          <a:prstGeom prst="rect">
            <a:avLst/>
          </a:prstGeom>
          <a:noFill/>
        </p:spPr>
      </p:pic>
    </p:spTree>
  </p:cSld>
  <p:clrMapOvr>
    <a:masterClrMapping/>
  </p:clrMapOvr>
  <p:transition>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Цистерна подготовленная для проверки на герметичность с использованием керосина"/>
          <p:cNvPicPr/>
          <p:nvPr/>
        </p:nvPicPr>
        <p:blipFill>
          <a:blip r:embed="rId2" cstate="print"/>
          <a:srcRect/>
          <a:stretch>
            <a:fillRect/>
          </a:stretch>
        </p:blipFill>
        <p:spPr bwMode="auto">
          <a:xfrm>
            <a:off x="4644008" y="3212977"/>
            <a:ext cx="3970412" cy="3096344"/>
          </a:xfrm>
          <a:prstGeom prst="rect">
            <a:avLst/>
          </a:prstGeom>
          <a:noFill/>
          <a:ln w="9525">
            <a:noFill/>
            <a:miter lim="800000"/>
            <a:headEnd/>
            <a:tailEnd/>
          </a:ln>
        </p:spPr>
      </p:pic>
      <p:sp>
        <p:nvSpPr>
          <p:cNvPr id="8" name="Заголовок 7"/>
          <p:cNvSpPr>
            <a:spLocks noGrp="1"/>
          </p:cNvSpPr>
          <p:nvPr>
            <p:ph type="title"/>
          </p:nvPr>
        </p:nvSpPr>
        <p:spPr>
          <a:xfrm>
            <a:off x="457200" y="273050"/>
            <a:ext cx="3970784" cy="707678"/>
          </a:xfrm>
        </p:spPr>
        <p:txBody>
          <a:bodyPr>
            <a:noAutofit/>
          </a:bodyPr>
          <a:lstStyle/>
          <a:p>
            <a:pPr algn="ctr"/>
            <a:r>
              <a:rPr lang="ru-RU" sz="2800" dirty="0" smtClean="0">
                <a:latin typeface="Times New Roman" pitchFamily="18" charset="0"/>
                <a:cs typeface="Times New Roman" pitchFamily="18" charset="0"/>
              </a:rPr>
              <a:t>КЕРОСИНОВЫЙ МЕТОД</a:t>
            </a:r>
            <a:endParaRPr lang="ru-RU" sz="2800" dirty="0">
              <a:latin typeface="Times New Roman" pitchFamily="18" charset="0"/>
              <a:cs typeface="Times New Roman" pitchFamily="18" charset="0"/>
            </a:endParaRPr>
          </a:p>
        </p:txBody>
      </p:sp>
      <p:pic>
        <p:nvPicPr>
          <p:cNvPr id="11" name="Picture 12" descr="http://tool-land.ru/image/kontrol-svarnykh-shvov6.jpg"/>
          <p:cNvPicPr>
            <a:picLocks noGrp="1" noChangeAspect="1" noChangeArrowheads="1"/>
          </p:cNvPicPr>
          <p:nvPr>
            <p:ph idx="1"/>
          </p:nvPr>
        </p:nvPicPr>
        <p:blipFill>
          <a:blip r:embed="rId3" cstate="print"/>
          <a:srcRect/>
          <a:stretch>
            <a:fillRect/>
          </a:stretch>
        </p:blipFill>
        <p:spPr bwMode="auto">
          <a:xfrm>
            <a:off x="4716016" y="332656"/>
            <a:ext cx="3810000" cy="2466975"/>
          </a:xfrm>
          <a:prstGeom prst="rect">
            <a:avLst/>
          </a:prstGeom>
          <a:noFill/>
          <a:ln w="28575">
            <a:solidFill>
              <a:srgbClr val="FFC000"/>
            </a:solidFill>
          </a:ln>
        </p:spPr>
      </p:pic>
      <p:sp>
        <p:nvSpPr>
          <p:cNvPr id="10" name="Текст 9"/>
          <p:cNvSpPr>
            <a:spLocks noGrp="1"/>
          </p:cNvSpPr>
          <p:nvPr>
            <p:ph type="body" sz="half" idx="2"/>
          </p:nvPr>
        </p:nvSpPr>
        <p:spPr>
          <a:xfrm>
            <a:off x="251520" y="1124744"/>
            <a:ext cx="4248472" cy="5400600"/>
          </a:xfrm>
        </p:spPr>
        <p:txBody>
          <a:bodyPr>
            <a:noAutofit/>
          </a:bodyPr>
          <a:lstStyle/>
          <a:p>
            <a:pPr algn="just"/>
            <a:r>
              <a:rPr lang="ru-RU" sz="1800" dirty="0" smtClean="0">
                <a:latin typeface="Times New Roman" pitchFamily="18" charset="0"/>
                <a:cs typeface="Times New Roman" pitchFamily="18" charset="0"/>
              </a:rPr>
              <a:t>   Используется для металла толщиной не более 10 мм.</a:t>
            </a:r>
          </a:p>
          <a:p>
            <a:pPr algn="just"/>
            <a:r>
              <a:rPr lang="ru-RU" sz="1800" dirty="0" smtClean="0">
                <a:latin typeface="Times New Roman" pitchFamily="18" charset="0"/>
                <a:cs typeface="Times New Roman" pitchFamily="18" charset="0"/>
              </a:rPr>
              <a:t> В процессе испытания сварные швы покрываются </a:t>
            </a:r>
            <a:r>
              <a:rPr lang="ru-RU" sz="1800" b="1" dirty="0" smtClean="0">
                <a:latin typeface="Times New Roman" pitchFamily="18" charset="0"/>
                <a:cs typeface="Times New Roman" pitchFamily="18" charset="0"/>
              </a:rPr>
              <a:t>водным раствором мела </a:t>
            </a:r>
            <a:r>
              <a:rPr lang="ru-RU" sz="1800" dirty="0" smtClean="0">
                <a:latin typeface="Times New Roman" pitchFamily="18" charset="0"/>
                <a:cs typeface="Times New Roman" pitchFamily="18" charset="0"/>
              </a:rPr>
              <a:t>с той стороны, которая более доступна для осмотра и выявления дефектов. </a:t>
            </a:r>
          </a:p>
          <a:p>
            <a:pPr algn="just"/>
            <a:r>
              <a:rPr lang="ru-RU" sz="1800" dirty="0" smtClean="0">
                <a:latin typeface="Times New Roman" pitchFamily="18" charset="0"/>
                <a:cs typeface="Times New Roman" pitchFamily="18" charset="0"/>
              </a:rPr>
              <a:t>После высушивания окрашенной поверхности с обратной стороны шов 2-3 раза обильно </a:t>
            </a:r>
            <a:r>
              <a:rPr lang="ru-RU" sz="1800" b="1" dirty="0" smtClean="0">
                <a:latin typeface="Times New Roman" pitchFamily="18" charset="0"/>
                <a:cs typeface="Times New Roman" pitchFamily="18" charset="0"/>
              </a:rPr>
              <a:t>смачивают керосином. </a:t>
            </a:r>
            <a:r>
              <a:rPr lang="ru-RU" sz="1800" dirty="0" smtClean="0">
                <a:latin typeface="Times New Roman" pitchFamily="18" charset="0"/>
                <a:cs typeface="Times New Roman" pitchFamily="18" charset="0"/>
              </a:rPr>
              <a:t>Выдерживают от 4 до 8 часов. При нагреве до 50 град.  - 1,5 – 2 часа.</a:t>
            </a:r>
          </a:p>
          <a:p>
            <a:pPr algn="just"/>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Неплотности</a:t>
            </a:r>
            <a:r>
              <a:rPr lang="ru-RU" sz="1800" dirty="0" smtClean="0">
                <a:latin typeface="Times New Roman" pitchFamily="18" charset="0"/>
                <a:cs typeface="Times New Roman" pitchFamily="18" charset="0"/>
              </a:rPr>
              <a:t> швов выявляют по наличию на меловом покрытии следов проникшего керосина в виде </a:t>
            </a:r>
            <a:r>
              <a:rPr lang="ru-RU" sz="1800" b="1" dirty="0" smtClean="0">
                <a:latin typeface="Times New Roman" pitchFamily="18" charset="0"/>
                <a:cs typeface="Times New Roman" pitchFamily="18" charset="0"/>
              </a:rPr>
              <a:t>желтых пятен.</a:t>
            </a:r>
          </a:p>
          <a:p>
            <a:pPr algn="just"/>
            <a:r>
              <a:rPr lang="ru-RU" sz="1800" dirty="0" smtClean="0">
                <a:latin typeface="Times New Roman" pitchFamily="18" charset="0"/>
                <a:cs typeface="Times New Roman" pitchFamily="18" charset="0"/>
              </a:rPr>
              <a:t>Появление отдельных пятен указывает на поры и свищи, полос - сквозных трещин и </a:t>
            </a:r>
            <a:r>
              <a:rPr lang="ru-RU" sz="1800" dirty="0" err="1" smtClean="0">
                <a:latin typeface="Times New Roman" pitchFamily="18" charset="0"/>
                <a:cs typeface="Times New Roman" pitchFamily="18" charset="0"/>
              </a:rPr>
              <a:t>непроваров</a:t>
            </a:r>
            <a:r>
              <a:rPr lang="ru-RU" sz="1800" dirty="0" smtClean="0">
                <a:latin typeface="Times New Roman" pitchFamily="18" charset="0"/>
                <a:cs typeface="Times New Roman" pitchFamily="18" charset="0"/>
              </a:rPr>
              <a:t> в шве. </a:t>
            </a:r>
            <a:endParaRPr lang="ru-RU" sz="1800" dirty="0">
              <a:latin typeface="Times New Roman" pitchFamily="18" charset="0"/>
              <a:cs typeface="Times New Roman" pitchFamily="18" charset="0"/>
            </a:endParaRPr>
          </a:p>
        </p:txBody>
      </p:sp>
    </p:spTree>
  </p:cSld>
  <p:clrMapOvr>
    <a:masterClrMapping/>
  </p:clrMapOvr>
  <p:transition>
    <p:wipe dir="d"/>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1248</TotalTime>
  <Words>2242</Words>
  <Application>Microsoft Office PowerPoint</Application>
  <PresentationFormat>Экран (4:3)</PresentationFormat>
  <Paragraphs>175</Paragraphs>
  <Slides>44</Slides>
  <Notes>2</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44</vt:i4>
      </vt:variant>
    </vt:vector>
  </HeadingPairs>
  <TitlesOfParts>
    <vt:vector size="48" baseType="lpstr">
      <vt:lpstr>Arial</vt:lpstr>
      <vt:lpstr>Calibri</vt:lpstr>
      <vt:lpstr>Times New Roman</vt:lpstr>
      <vt:lpstr>Тема Office</vt:lpstr>
      <vt:lpstr>Презентация PowerPoint</vt:lpstr>
      <vt:lpstr>МЕТОДЫ КОНТРОЛЯ КАЧЕСТВА СВАРНЫХ ШВОВ</vt:lpstr>
      <vt:lpstr>МЕТОДЫ  КОНТРОЛЯ</vt:lpstr>
      <vt:lpstr>ВЫПОЛНЕНИЕ     КОНТРОЛЯ </vt:lpstr>
      <vt:lpstr>МЕХАНИЧЕСКИЕ ИСПЫТАНИЯ</vt:lpstr>
      <vt:lpstr>Механические испытания</vt:lpstr>
      <vt:lpstr>Презентация PowerPoint</vt:lpstr>
      <vt:lpstr>МЕТАЛЛОГРАФИЧЕСКИЕ ИССЛЕДОВАНИЯ.</vt:lpstr>
      <vt:lpstr>Презентация PowerPoint</vt:lpstr>
      <vt:lpstr>Презентация PowerPoint</vt:lpstr>
      <vt:lpstr>Презентация PowerPoint</vt:lpstr>
      <vt:lpstr>ВИЗУАЛЬНЫЙ КОНТРОЛЬ</vt:lpstr>
      <vt:lpstr>Презентация PowerPoint</vt:lpstr>
      <vt:lpstr>Презентация PowerPoint</vt:lpstr>
      <vt:lpstr>Презентация PowerPoint</vt:lpstr>
      <vt:lpstr>ВИЗУАЛЬНЫЙ КОНТРОЛЬ</vt:lpstr>
      <vt:lpstr>ВИЗУАЛЬНЫЙ КОНТРОЛЬ</vt:lpstr>
      <vt:lpstr>ШАБЛОНЫ   СВАРЩИКА</vt:lpstr>
      <vt:lpstr>УШС -3</vt:lpstr>
      <vt:lpstr>УШК-1  (Шаблон Красовского)</vt:lpstr>
      <vt:lpstr>Универсальный шаблон сварщика УШС-2</vt:lpstr>
      <vt:lpstr>ВИЗУАЛЬНЫЙ КОНТРОЛЬ</vt:lpstr>
      <vt:lpstr>Радиационный метод</vt:lpstr>
      <vt:lpstr>Радиационный метод</vt:lpstr>
      <vt:lpstr>Презентация PowerPoint</vt:lpstr>
      <vt:lpstr>Акустический (ультразвуковой) метод</vt:lpstr>
      <vt:lpstr>Презентация PowerPoint</vt:lpstr>
      <vt:lpstr>Презентация PowerPoint</vt:lpstr>
      <vt:lpstr>Магнитные методы</vt:lpstr>
      <vt:lpstr>Магнитные методы</vt:lpstr>
      <vt:lpstr>Магнитографический способ </vt:lpstr>
      <vt:lpstr>Презентация PowerPoint</vt:lpstr>
      <vt:lpstr>Цветная дефектоскопия</vt:lpstr>
      <vt:lpstr>Цветная дефектоскопия</vt:lpstr>
      <vt:lpstr>КОНТРОЛЬ ШВОВ НА НЕПРОНИЦАЕМОСТЬ</vt:lpstr>
      <vt:lpstr>ВИДЫ ИСПЫТАНИЙ </vt:lpstr>
      <vt:lpstr>ГИДРАВЛИЧЕСКИЙ КОНТРОЛЬ</vt:lpstr>
      <vt:lpstr>Презентация PowerPoint</vt:lpstr>
      <vt:lpstr>Гидравлический метод поливом </vt:lpstr>
      <vt:lpstr>Пневматический метод</vt:lpstr>
      <vt:lpstr>Химический метод</vt:lpstr>
      <vt:lpstr>Вакуумный метод</vt:lpstr>
      <vt:lpstr>Презентация PowerPoint</vt:lpstr>
      <vt:lpstr>КЕРОСИНОВЫЙ МЕТОД</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DIR</dc:creator>
  <cp:lastModifiedBy>Андрей Филиппов</cp:lastModifiedBy>
  <cp:revision>177</cp:revision>
  <dcterms:created xsi:type="dcterms:W3CDTF">2016-10-20T06:14:13Z</dcterms:created>
  <dcterms:modified xsi:type="dcterms:W3CDTF">2020-11-12T11:42:25Z</dcterms:modified>
</cp:coreProperties>
</file>